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7" r:id="rId1"/>
  </p:sldMasterIdLst>
  <p:notesMasterIdLst>
    <p:notesMasterId r:id="rId26"/>
  </p:notesMasterIdLst>
  <p:handoutMasterIdLst>
    <p:handoutMasterId r:id="rId27"/>
  </p:handoutMasterIdLst>
  <p:sldIdLst>
    <p:sldId id="256" r:id="rId2"/>
    <p:sldId id="290" r:id="rId3"/>
    <p:sldId id="291" r:id="rId4"/>
    <p:sldId id="292" r:id="rId5"/>
    <p:sldId id="293" r:id="rId6"/>
    <p:sldId id="294" r:id="rId7"/>
    <p:sldId id="295" r:id="rId8"/>
    <p:sldId id="296" r:id="rId9"/>
    <p:sldId id="297" r:id="rId10"/>
    <p:sldId id="298" r:id="rId11"/>
    <p:sldId id="299" r:id="rId12"/>
    <p:sldId id="301" r:id="rId13"/>
    <p:sldId id="313" r:id="rId14"/>
    <p:sldId id="306" r:id="rId15"/>
    <p:sldId id="302" r:id="rId16"/>
    <p:sldId id="303" r:id="rId17"/>
    <p:sldId id="304" r:id="rId18"/>
    <p:sldId id="305" r:id="rId19"/>
    <p:sldId id="307" r:id="rId20"/>
    <p:sldId id="308" r:id="rId21"/>
    <p:sldId id="309" r:id="rId22"/>
    <p:sldId id="310" r:id="rId23"/>
    <p:sldId id="311" r:id="rId24"/>
    <p:sldId id="312" r:id="rId25"/>
  </p:sldIdLst>
  <p:sldSz cx="9144000" cy="6858000" type="screen4x3"/>
  <p:notesSz cx="7010400" cy="9236075"/>
  <p:custDataLst>
    <p:tags r:id="rId28"/>
  </p:custDataLst>
  <p:defaultTextStyle>
    <a:defPPr>
      <a:defRPr lang="en-US"/>
    </a:defPPr>
    <a:lvl1pPr algn="l" rtl="0" fontAlgn="base">
      <a:spcBef>
        <a:spcPct val="0"/>
      </a:spcBef>
      <a:spcAft>
        <a:spcPct val="0"/>
      </a:spcAft>
      <a:defRPr kern="1200">
        <a:solidFill>
          <a:schemeClr val="tx1"/>
        </a:solidFill>
        <a:latin typeface="Arial"/>
        <a:ea typeface="ＭＳ Ｐゴシック" pitchFamily="34" charset="-128"/>
        <a:cs typeface="+mn-cs"/>
      </a:defRPr>
    </a:lvl1pPr>
    <a:lvl2pPr marL="457200" algn="l" rtl="0" fontAlgn="base">
      <a:spcBef>
        <a:spcPct val="0"/>
      </a:spcBef>
      <a:spcAft>
        <a:spcPct val="0"/>
      </a:spcAft>
      <a:defRPr kern="1200">
        <a:solidFill>
          <a:schemeClr val="tx1"/>
        </a:solidFill>
        <a:latin typeface="Arial"/>
        <a:ea typeface="ＭＳ Ｐゴシック" pitchFamily="34" charset="-128"/>
        <a:cs typeface="+mn-cs"/>
      </a:defRPr>
    </a:lvl2pPr>
    <a:lvl3pPr marL="914400" algn="l" rtl="0" fontAlgn="base">
      <a:spcBef>
        <a:spcPct val="0"/>
      </a:spcBef>
      <a:spcAft>
        <a:spcPct val="0"/>
      </a:spcAft>
      <a:defRPr kern="1200">
        <a:solidFill>
          <a:schemeClr val="tx1"/>
        </a:solidFill>
        <a:latin typeface="Arial"/>
        <a:ea typeface="ＭＳ Ｐゴシック" pitchFamily="34" charset="-128"/>
        <a:cs typeface="+mn-cs"/>
      </a:defRPr>
    </a:lvl3pPr>
    <a:lvl4pPr marL="1371600" algn="l" rtl="0" fontAlgn="base">
      <a:spcBef>
        <a:spcPct val="0"/>
      </a:spcBef>
      <a:spcAft>
        <a:spcPct val="0"/>
      </a:spcAft>
      <a:defRPr kern="1200">
        <a:solidFill>
          <a:schemeClr val="tx1"/>
        </a:solidFill>
        <a:latin typeface="Arial"/>
        <a:ea typeface="ＭＳ Ｐゴシック" pitchFamily="34" charset="-128"/>
        <a:cs typeface="+mn-cs"/>
      </a:defRPr>
    </a:lvl4pPr>
    <a:lvl5pPr marL="1828800" algn="l" rtl="0" fontAlgn="base">
      <a:spcBef>
        <a:spcPct val="0"/>
      </a:spcBef>
      <a:spcAft>
        <a:spcPct val="0"/>
      </a:spcAft>
      <a:defRPr kern="1200">
        <a:solidFill>
          <a:schemeClr val="tx1"/>
        </a:solidFill>
        <a:latin typeface="Arial"/>
        <a:ea typeface="ＭＳ Ｐゴシック" pitchFamily="34" charset="-128"/>
        <a:cs typeface="+mn-cs"/>
      </a:defRPr>
    </a:lvl5pPr>
    <a:lvl6pPr marL="2286000" algn="l" defTabSz="914400" rtl="0" eaLnBrk="1" latinLnBrk="0" hangingPunct="1">
      <a:defRPr kern="1200">
        <a:solidFill>
          <a:schemeClr val="tx1"/>
        </a:solidFill>
        <a:latin typeface="Arial"/>
        <a:ea typeface="ＭＳ Ｐゴシック" pitchFamily="34" charset="-128"/>
        <a:cs typeface="+mn-cs"/>
      </a:defRPr>
    </a:lvl6pPr>
    <a:lvl7pPr marL="2743200" algn="l" defTabSz="914400" rtl="0" eaLnBrk="1" latinLnBrk="0" hangingPunct="1">
      <a:defRPr kern="1200">
        <a:solidFill>
          <a:schemeClr val="tx1"/>
        </a:solidFill>
        <a:latin typeface="Arial"/>
        <a:ea typeface="ＭＳ Ｐゴシック" pitchFamily="34" charset="-128"/>
        <a:cs typeface="+mn-cs"/>
      </a:defRPr>
    </a:lvl7pPr>
    <a:lvl8pPr marL="3200400" algn="l" defTabSz="914400" rtl="0" eaLnBrk="1" latinLnBrk="0" hangingPunct="1">
      <a:defRPr kern="1200">
        <a:solidFill>
          <a:schemeClr val="tx1"/>
        </a:solidFill>
        <a:latin typeface="Arial"/>
        <a:ea typeface="ＭＳ Ｐゴシック" pitchFamily="34" charset="-128"/>
        <a:cs typeface="+mn-cs"/>
      </a:defRPr>
    </a:lvl8pPr>
    <a:lvl9pPr marL="3657600" algn="l" defTabSz="914400" rtl="0" eaLnBrk="1" latinLnBrk="0" hangingPunct="1">
      <a:defRPr kern="1200">
        <a:solidFill>
          <a:schemeClr val="tx1"/>
        </a:solidFill>
        <a:latin typeface="Arial"/>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268"/>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3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2" y="0"/>
            <a:ext cx="3038475" cy="462120"/>
          </a:xfrm>
          <a:prstGeom prst="rect">
            <a:avLst/>
          </a:prstGeom>
          <a:noFill/>
          <a:ln w="9525">
            <a:noFill/>
            <a:miter lim="800000"/>
          </a:ln>
        </p:spPr>
        <p:txBody>
          <a:bodyPr vert="horz" wrap="square" lIns="93177" tIns="46589" rIns="93177" bIns="46589" numCol="1" anchor="t" anchorCtr="0" compatLnSpc="1">
            <a:prstTxWarp prst="textNoShape">
              <a:avLst/>
            </a:prstTxWarp>
          </a:bodyPr>
          <a:lstStyle>
            <a:lvl1pPr defTabSz="931863">
              <a:defRPr sz="1200">
                <a:latin typeface="Arial"/>
                <a:ea typeface="ＭＳ Ｐゴシック" pitchFamily="34" charset="-128"/>
                <a:cs typeface="+mn-cs"/>
              </a:defRPr>
            </a:lvl1pPr>
          </a:lstStyle>
          <a:p>
            <a:pPr>
              <a:defRPr/>
            </a:pPr>
            <a:endParaRPr lang="en-US"/>
          </a:p>
        </p:txBody>
      </p:sp>
      <p:sp>
        <p:nvSpPr>
          <p:cNvPr id="25603" name="Rectangle 3"/>
          <p:cNvSpPr>
            <a:spLocks noGrp="1" noChangeArrowheads="1"/>
          </p:cNvSpPr>
          <p:nvPr>
            <p:ph type="dt" sz="quarter" idx="1"/>
          </p:nvPr>
        </p:nvSpPr>
        <p:spPr bwMode="auto">
          <a:xfrm>
            <a:off x="3970340" y="0"/>
            <a:ext cx="3038475" cy="462120"/>
          </a:xfrm>
          <a:prstGeom prst="rect">
            <a:avLst/>
          </a:prstGeom>
          <a:noFill/>
          <a:ln w="9525">
            <a:noFill/>
            <a:miter lim="800000"/>
          </a:ln>
        </p:spPr>
        <p:txBody>
          <a:bodyPr vert="horz" wrap="square" lIns="93177" tIns="46589" rIns="93177" bIns="46589" numCol="1" anchor="t" anchorCtr="0" compatLnSpc="1">
            <a:prstTxWarp prst="textNoShape">
              <a:avLst/>
            </a:prstTxWarp>
          </a:bodyPr>
          <a:lstStyle>
            <a:lvl1pPr algn="r" defTabSz="931863">
              <a:defRPr sz="1200">
                <a:latin typeface="Arial"/>
                <a:ea typeface="ＭＳ Ｐゴシック" pitchFamily="34" charset="-128"/>
                <a:cs typeface="+mn-cs"/>
              </a:defRPr>
            </a:lvl1pPr>
          </a:lstStyle>
          <a:p>
            <a:pPr>
              <a:defRPr/>
            </a:pPr>
            <a:endParaRPr lang="en-US"/>
          </a:p>
        </p:txBody>
      </p:sp>
      <p:sp>
        <p:nvSpPr>
          <p:cNvPr id="25604" name="Rectangle 4"/>
          <p:cNvSpPr>
            <a:spLocks noGrp="1" noChangeArrowheads="1"/>
          </p:cNvSpPr>
          <p:nvPr>
            <p:ph type="ftr" sz="quarter" idx="2"/>
          </p:nvPr>
        </p:nvSpPr>
        <p:spPr bwMode="auto">
          <a:xfrm>
            <a:off x="2" y="8772378"/>
            <a:ext cx="3038475" cy="462120"/>
          </a:xfrm>
          <a:prstGeom prst="rect">
            <a:avLst/>
          </a:prstGeom>
          <a:noFill/>
          <a:ln w="9525">
            <a:noFill/>
            <a:miter lim="800000"/>
          </a:ln>
        </p:spPr>
        <p:txBody>
          <a:bodyPr vert="horz" wrap="square" lIns="93177" tIns="46589" rIns="93177" bIns="46589" numCol="1" anchor="b" anchorCtr="0" compatLnSpc="1">
            <a:prstTxWarp prst="textNoShape">
              <a:avLst/>
            </a:prstTxWarp>
          </a:bodyPr>
          <a:lstStyle>
            <a:lvl1pPr defTabSz="931863">
              <a:defRPr sz="1200">
                <a:latin typeface="Arial"/>
                <a:ea typeface="ＭＳ Ｐゴシック" pitchFamily="34" charset="-128"/>
                <a:cs typeface="+mn-cs"/>
              </a:defRPr>
            </a:lvl1pPr>
          </a:lstStyle>
          <a:p>
            <a:pPr>
              <a:defRPr/>
            </a:pPr>
            <a:endParaRPr lang="en-US"/>
          </a:p>
        </p:txBody>
      </p:sp>
      <p:sp>
        <p:nvSpPr>
          <p:cNvPr id="25605" name="Rectangle 5"/>
          <p:cNvSpPr>
            <a:spLocks noGrp="1" noChangeArrowheads="1"/>
          </p:cNvSpPr>
          <p:nvPr>
            <p:ph type="sldNum" sz="quarter" idx="3"/>
          </p:nvPr>
        </p:nvSpPr>
        <p:spPr bwMode="auto">
          <a:xfrm>
            <a:off x="3970340" y="8772378"/>
            <a:ext cx="3038475" cy="462120"/>
          </a:xfrm>
          <a:prstGeom prst="rect">
            <a:avLst/>
          </a:prstGeom>
          <a:noFill/>
          <a:ln w="9525">
            <a:noFill/>
            <a:miter lim="800000"/>
          </a:ln>
        </p:spPr>
        <p:txBody>
          <a:bodyPr vert="horz" wrap="square" lIns="93177" tIns="46589" rIns="93177" bIns="46589" numCol="1" anchor="b" anchorCtr="0" compatLnSpc="1">
            <a:prstTxWarp prst="textNoShape">
              <a:avLst/>
            </a:prstTxWarp>
          </a:bodyPr>
          <a:lstStyle>
            <a:lvl1pPr algn="r" defTabSz="931863">
              <a:defRPr sz="1200">
                <a:latin typeface="Arial" pitchFamily="34" charset="0"/>
              </a:defRPr>
            </a:lvl1pPr>
          </a:lstStyle>
          <a:p>
            <a:pPr>
              <a:defRPr/>
            </a:pPr>
            <a:fld id="{EA08AFAB-08DB-4709-8CDC-3139F69C74F7}" type="slidenum">
              <a:rPr lang="en-US"/>
              <a:pPr>
                <a:defRPr/>
              </a:pPr>
              <a:t>‹#›</a:t>
            </a:fld>
            <a:endParaRPr lang="en-US"/>
          </a:p>
        </p:txBody>
      </p:sp>
    </p:spTree>
    <p:extLst>
      <p:ext uri="{BB962C8B-B14F-4D97-AF65-F5344CB8AC3E}">
        <p14:creationId xmlns:p14="http://schemas.microsoft.com/office/powerpoint/2010/main" val="1741855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2" y="0"/>
            <a:ext cx="3038475" cy="46212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defRPr sz="1200">
                <a:latin typeface="Arial"/>
                <a:ea typeface="ＭＳ Ｐゴシック" pitchFamily="34" charset="-128"/>
                <a:cs typeface="+mn-cs"/>
              </a:defRPr>
            </a:lvl1pPr>
          </a:lstStyle>
          <a:p>
            <a:pPr>
              <a:defRPr/>
            </a:pPr>
            <a:endParaRPr lang="en-US"/>
          </a:p>
        </p:txBody>
      </p:sp>
      <p:sp>
        <p:nvSpPr>
          <p:cNvPr id="66563" name="Rectangle 3"/>
          <p:cNvSpPr>
            <a:spLocks noGrp="1" noChangeArrowheads="1"/>
          </p:cNvSpPr>
          <p:nvPr>
            <p:ph type="dt" idx="1"/>
          </p:nvPr>
        </p:nvSpPr>
        <p:spPr bwMode="auto">
          <a:xfrm>
            <a:off x="3970340" y="0"/>
            <a:ext cx="3038475" cy="46212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r">
              <a:defRPr sz="1200">
                <a:latin typeface="Arial"/>
                <a:ea typeface="ＭＳ Ｐゴシック" pitchFamily="34" charset="-128"/>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5" name="Rectangle 5"/>
          <p:cNvSpPr>
            <a:spLocks noGrp="1" noChangeArrowheads="1"/>
          </p:cNvSpPr>
          <p:nvPr>
            <p:ph type="body" sz="quarter" idx="3"/>
          </p:nvPr>
        </p:nvSpPr>
        <p:spPr bwMode="auto">
          <a:xfrm>
            <a:off x="701675" y="4387769"/>
            <a:ext cx="5607050" cy="4155919"/>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2" y="8772378"/>
            <a:ext cx="3038475" cy="462120"/>
          </a:xfrm>
          <a:prstGeom prst="rect">
            <a:avLst/>
          </a:prstGeom>
          <a:noFill/>
          <a:ln w="9525">
            <a:noFill/>
            <a:miter lim="800000"/>
          </a:ln>
        </p:spPr>
        <p:txBody>
          <a:bodyPr vert="horz" wrap="square" lIns="91440" tIns="45720" rIns="91440" bIns="45720" numCol="1" anchor="b" anchorCtr="0" compatLnSpc="1">
            <a:prstTxWarp prst="textNoShape">
              <a:avLst/>
            </a:prstTxWarp>
          </a:bodyPr>
          <a:lstStyle>
            <a:lvl1pPr>
              <a:defRPr sz="1200">
                <a:latin typeface="Arial"/>
                <a:ea typeface="ＭＳ Ｐゴシック" pitchFamily="34" charset="-128"/>
                <a:cs typeface="+mn-cs"/>
              </a:defRPr>
            </a:lvl1pPr>
          </a:lstStyle>
          <a:p>
            <a:pPr>
              <a:defRPr/>
            </a:pPr>
            <a:endParaRPr lang="en-US"/>
          </a:p>
        </p:txBody>
      </p:sp>
      <p:sp>
        <p:nvSpPr>
          <p:cNvPr id="66567" name="Rectangle 7"/>
          <p:cNvSpPr>
            <a:spLocks noGrp="1" noChangeArrowheads="1"/>
          </p:cNvSpPr>
          <p:nvPr>
            <p:ph type="sldNum" sz="quarter" idx="5"/>
          </p:nvPr>
        </p:nvSpPr>
        <p:spPr bwMode="auto">
          <a:xfrm>
            <a:off x="3970340" y="8772378"/>
            <a:ext cx="3038475" cy="462120"/>
          </a:xfrm>
          <a:prstGeom prst="rect">
            <a:avLst/>
          </a:prstGeom>
          <a:noFill/>
          <a:ln w="9525">
            <a:noFill/>
            <a:miter lim="800000"/>
          </a:ln>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6522601-EA77-4042-BA4C-C17107F2EE46}" type="slidenum">
              <a:rPr lang="en-US"/>
              <a:pPr>
                <a:defRPr/>
              </a:pPr>
              <a:t>‹#›</a:t>
            </a:fld>
            <a:endParaRPr lang="en-US"/>
          </a:p>
        </p:txBody>
      </p:sp>
    </p:spTree>
    <p:extLst>
      <p:ext uri="{BB962C8B-B14F-4D97-AF65-F5344CB8AC3E}">
        <p14:creationId xmlns:p14="http://schemas.microsoft.com/office/powerpoint/2010/main" val="2101385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52"/>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ea typeface="ＭＳ Ｐゴシック" pitchFamily="34" charset="-128"/>
              </a:defRPr>
            </a:lvl1pPr>
            <a:lvl2pPr marL="742950" indent="-285750" eaLnBrk="0" hangingPunct="0">
              <a:defRPr>
                <a:solidFill>
                  <a:schemeClr val="tx1"/>
                </a:solidFill>
                <a:latin typeface="Arial"/>
                <a:ea typeface="ＭＳ Ｐゴシック" pitchFamily="34" charset="-128"/>
              </a:defRPr>
            </a:lvl2pPr>
            <a:lvl3pPr marL="1143000" indent="-228600" eaLnBrk="0" hangingPunct="0">
              <a:defRPr>
                <a:solidFill>
                  <a:schemeClr val="tx1"/>
                </a:solidFill>
                <a:latin typeface="Arial"/>
                <a:ea typeface="ＭＳ Ｐゴシック" pitchFamily="34" charset="-128"/>
              </a:defRPr>
            </a:lvl3pPr>
            <a:lvl4pPr marL="1600200" indent="-228600" eaLnBrk="0" hangingPunct="0">
              <a:defRPr>
                <a:solidFill>
                  <a:schemeClr val="tx1"/>
                </a:solidFill>
                <a:latin typeface="Arial"/>
                <a:ea typeface="ＭＳ Ｐゴシック" pitchFamily="34" charset="-128"/>
              </a:defRPr>
            </a:lvl4pPr>
            <a:lvl5pPr marL="2057400" indent="-228600" eaLnBrk="0" hangingPunct="0">
              <a:defRPr>
                <a:solidFill>
                  <a:schemeClr val="tx1"/>
                </a:solidFill>
                <a:latin typeface="Arial"/>
                <a:ea typeface="ＭＳ Ｐゴシック" pitchFamily="34" charset="-128"/>
              </a:defRPr>
            </a:lvl5pPr>
            <a:lvl6pPr marL="2514600" indent="-228600" eaLnBrk="0" fontAlgn="base" hangingPunct="0">
              <a:spcBef>
                <a:spcPct val="0"/>
              </a:spcBef>
              <a:spcAft>
                <a:spcPct val="0"/>
              </a:spcAft>
              <a:defRPr>
                <a:solidFill>
                  <a:schemeClr val="tx1"/>
                </a:solidFill>
                <a:latin typeface="Arial"/>
                <a:ea typeface="ＭＳ Ｐゴシック" pitchFamily="34" charset="-128"/>
              </a:defRPr>
            </a:lvl6pPr>
            <a:lvl7pPr marL="2971800" indent="-228600" eaLnBrk="0" fontAlgn="base" hangingPunct="0">
              <a:spcBef>
                <a:spcPct val="0"/>
              </a:spcBef>
              <a:spcAft>
                <a:spcPct val="0"/>
              </a:spcAft>
              <a:defRPr>
                <a:solidFill>
                  <a:schemeClr val="tx1"/>
                </a:solidFill>
                <a:latin typeface="Arial"/>
                <a:ea typeface="ＭＳ Ｐゴシック" pitchFamily="34" charset="-128"/>
              </a:defRPr>
            </a:lvl7pPr>
            <a:lvl8pPr marL="3429000" indent="-228600" eaLnBrk="0" fontAlgn="base" hangingPunct="0">
              <a:spcBef>
                <a:spcPct val="0"/>
              </a:spcBef>
              <a:spcAft>
                <a:spcPct val="0"/>
              </a:spcAft>
              <a:defRPr>
                <a:solidFill>
                  <a:schemeClr val="tx1"/>
                </a:solidFill>
                <a:latin typeface="Arial"/>
                <a:ea typeface="ＭＳ Ｐゴシック" pitchFamily="34" charset="-128"/>
              </a:defRPr>
            </a:lvl8pPr>
            <a:lvl9pPr marL="3886200" indent="-228600" eaLnBrk="0" fontAlgn="base" hangingPunct="0">
              <a:spcBef>
                <a:spcPct val="0"/>
              </a:spcBef>
              <a:spcAft>
                <a:spcPct val="0"/>
              </a:spcAft>
              <a:defRPr>
                <a:solidFill>
                  <a:schemeClr val="tx1"/>
                </a:solidFill>
                <a:latin typeface="Arial"/>
                <a:ea typeface="ＭＳ Ｐゴシック" pitchFamily="34" charset="-128"/>
              </a:defRPr>
            </a:lvl9pPr>
          </a:lstStyle>
          <a:p>
            <a:pPr eaLnBrk="1" hangingPunct="1"/>
            <a:fld id="{1335F73D-FC33-4E35-86B4-E293B19B7D96}" type="slidenum">
              <a:rPr lang="en-US" altLang="en-US" smtClean="0"/>
              <a:pPr eaLnBrk="1" hangingPunct="1"/>
              <a:t>1</a:t>
            </a:fld>
            <a:endParaRPr lang="en-US" altLang="en-US" smtClean="0"/>
          </a:p>
        </p:txBody>
      </p:sp>
      <p:sp>
        <p:nvSpPr>
          <p:cNvPr id="7171" name="Rectangle 2"/>
          <p:cNvSpPr>
            <a:spLocks noGrp="1" noRot="1" noChangeAspect="1" noChangeArrowheads="1" noTextEdit="1"/>
          </p:cNvSpPr>
          <p:nvPr>
            <p:ph type="sldImg"/>
          </p:nvPr>
        </p:nvSpPr>
        <p:spPr>
          <a:noFill/>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10</a:t>
            </a:fld>
            <a:endParaRPr lang="en-US"/>
          </a:p>
        </p:txBody>
      </p:sp>
    </p:spTree>
    <p:extLst>
      <p:ext uri="{BB962C8B-B14F-4D97-AF65-F5344CB8AC3E}">
        <p14:creationId xmlns:p14="http://schemas.microsoft.com/office/powerpoint/2010/main" val="92963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11</a:t>
            </a:fld>
            <a:endParaRPr lang="en-US"/>
          </a:p>
        </p:txBody>
      </p:sp>
    </p:spTree>
    <p:extLst>
      <p:ext uri="{BB962C8B-B14F-4D97-AF65-F5344CB8AC3E}">
        <p14:creationId xmlns:p14="http://schemas.microsoft.com/office/powerpoint/2010/main" val="1770419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12</a:t>
            </a:fld>
            <a:endParaRPr lang="en-US"/>
          </a:p>
        </p:txBody>
      </p:sp>
    </p:spTree>
    <p:extLst>
      <p:ext uri="{BB962C8B-B14F-4D97-AF65-F5344CB8AC3E}">
        <p14:creationId xmlns:p14="http://schemas.microsoft.com/office/powerpoint/2010/main" val="178755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13</a:t>
            </a:fld>
            <a:endParaRPr lang="en-US"/>
          </a:p>
        </p:txBody>
      </p:sp>
    </p:spTree>
    <p:extLst>
      <p:ext uri="{BB962C8B-B14F-4D97-AF65-F5344CB8AC3E}">
        <p14:creationId xmlns:p14="http://schemas.microsoft.com/office/powerpoint/2010/main" val="247519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14</a:t>
            </a:fld>
            <a:endParaRPr lang="en-US"/>
          </a:p>
        </p:txBody>
      </p:sp>
    </p:spTree>
    <p:extLst>
      <p:ext uri="{BB962C8B-B14F-4D97-AF65-F5344CB8AC3E}">
        <p14:creationId xmlns:p14="http://schemas.microsoft.com/office/powerpoint/2010/main" val="416100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15</a:t>
            </a:fld>
            <a:endParaRPr lang="en-US"/>
          </a:p>
        </p:txBody>
      </p:sp>
    </p:spTree>
    <p:extLst>
      <p:ext uri="{BB962C8B-B14F-4D97-AF65-F5344CB8AC3E}">
        <p14:creationId xmlns:p14="http://schemas.microsoft.com/office/powerpoint/2010/main" val="287609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16</a:t>
            </a:fld>
            <a:endParaRPr lang="en-US"/>
          </a:p>
        </p:txBody>
      </p:sp>
    </p:spTree>
    <p:extLst>
      <p:ext uri="{BB962C8B-B14F-4D97-AF65-F5344CB8AC3E}">
        <p14:creationId xmlns:p14="http://schemas.microsoft.com/office/powerpoint/2010/main" val="339423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17</a:t>
            </a:fld>
            <a:endParaRPr lang="en-US"/>
          </a:p>
        </p:txBody>
      </p:sp>
    </p:spTree>
    <p:extLst>
      <p:ext uri="{BB962C8B-B14F-4D97-AF65-F5344CB8AC3E}">
        <p14:creationId xmlns:p14="http://schemas.microsoft.com/office/powerpoint/2010/main" val="2166969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18</a:t>
            </a:fld>
            <a:endParaRPr lang="en-US"/>
          </a:p>
        </p:txBody>
      </p:sp>
    </p:spTree>
    <p:extLst>
      <p:ext uri="{BB962C8B-B14F-4D97-AF65-F5344CB8AC3E}">
        <p14:creationId xmlns:p14="http://schemas.microsoft.com/office/powerpoint/2010/main" val="2054111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19</a:t>
            </a:fld>
            <a:endParaRPr lang="en-US"/>
          </a:p>
        </p:txBody>
      </p:sp>
    </p:spTree>
    <p:extLst>
      <p:ext uri="{BB962C8B-B14F-4D97-AF65-F5344CB8AC3E}">
        <p14:creationId xmlns:p14="http://schemas.microsoft.com/office/powerpoint/2010/main" val="402185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noFill/>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a:endParaRPr>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ea typeface="ＭＳ Ｐゴシック" pitchFamily="34" charset="-128"/>
              </a:defRPr>
            </a:lvl1pPr>
            <a:lvl2pPr marL="742950" indent="-285750" eaLnBrk="0" hangingPunct="0">
              <a:defRPr>
                <a:solidFill>
                  <a:schemeClr val="tx1"/>
                </a:solidFill>
                <a:latin typeface="Arial"/>
                <a:ea typeface="ＭＳ Ｐゴシック" pitchFamily="34" charset="-128"/>
              </a:defRPr>
            </a:lvl2pPr>
            <a:lvl3pPr marL="1143000" indent="-228600" eaLnBrk="0" hangingPunct="0">
              <a:defRPr>
                <a:solidFill>
                  <a:schemeClr val="tx1"/>
                </a:solidFill>
                <a:latin typeface="Arial"/>
                <a:ea typeface="ＭＳ Ｐゴシック" pitchFamily="34" charset="-128"/>
              </a:defRPr>
            </a:lvl3pPr>
            <a:lvl4pPr marL="1600200" indent="-228600" eaLnBrk="0" hangingPunct="0">
              <a:defRPr>
                <a:solidFill>
                  <a:schemeClr val="tx1"/>
                </a:solidFill>
                <a:latin typeface="Arial"/>
                <a:ea typeface="ＭＳ Ｐゴシック" pitchFamily="34" charset="-128"/>
              </a:defRPr>
            </a:lvl4pPr>
            <a:lvl5pPr marL="2057400" indent="-228600" eaLnBrk="0" hangingPunct="0">
              <a:defRPr>
                <a:solidFill>
                  <a:schemeClr val="tx1"/>
                </a:solidFill>
                <a:latin typeface="Arial"/>
                <a:ea typeface="ＭＳ Ｐゴシック" pitchFamily="34" charset="-128"/>
              </a:defRPr>
            </a:lvl5pPr>
            <a:lvl6pPr marL="2514600" indent="-228600" eaLnBrk="0" fontAlgn="base" hangingPunct="0">
              <a:spcBef>
                <a:spcPct val="0"/>
              </a:spcBef>
              <a:spcAft>
                <a:spcPct val="0"/>
              </a:spcAft>
              <a:defRPr>
                <a:solidFill>
                  <a:schemeClr val="tx1"/>
                </a:solidFill>
                <a:latin typeface="Arial"/>
                <a:ea typeface="ＭＳ Ｐゴシック" pitchFamily="34" charset="-128"/>
              </a:defRPr>
            </a:lvl6pPr>
            <a:lvl7pPr marL="2971800" indent="-228600" eaLnBrk="0" fontAlgn="base" hangingPunct="0">
              <a:spcBef>
                <a:spcPct val="0"/>
              </a:spcBef>
              <a:spcAft>
                <a:spcPct val="0"/>
              </a:spcAft>
              <a:defRPr>
                <a:solidFill>
                  <a:schemeClr val="tx1"/>
                </a:solidFill>
                <a:latin typeface="Arial"/>
                <a:ea typeface="ＭＳ Ｐゴシック" pitchFamily="34" charset="-128"/>
              </a:defRPr>
            </a:lvl7pPr>
            <a:lvl8pPr marL="3429000" indent="-228600" eaLnBrk="0" fontAlgn="base" hangingPunct="0">
              <a:spcBef>
                <a:spcPct val="0"/>
              </a:spcBef>
              <a:spcAft>
                <a:spcPct val="0"/>
              </a:spcAft>
              <a:defRPr>
                <a:solidFill>
                  <a:schemeClr val="tx1"/>
                </a:solidFill>
                <a:latin typeface="Arial"/>
                <a:ea typeface="ＭＳ Ｐゴシック" pitchFamily="34" charset="-128"/>
              </a:defRPr>
            </a:lvl8pPr>
            <a:lvl9pPr marL="3886200" indent="-228600" eaLnBrk="0" fontAlgn="base" hangingPunct="0">
              <a:spcBef>
                <a:spcPct val="0"/>
              </a:spcBef>
              <a:spcAft>
                <a:spcPct val="0"/>
              </a:spcAft>
              <a:defRPr>
                <a:solidFill>
                  <a:schemeClr val="tx1"/>
                </a:solidFill>
                <a:latin typeface="Arial"/>
                <a:ea typeface="ＭＳ Ｐゴシック" pitchFamily="34" charset="-128"/>
              </a:defRPr>
            </a:lvl9pPr>
          </a:lstStyle>
          <a:p>
            <a:pPr eaLnBrk="1" hangingPunct="1"/>
            <a:fld id="{8CC159B9-F46C-495C-96C0-854224932AFF}" type="slidenum">
              <a:rPr lang="en-US" altLang="en-US" smtClean="0"/>
              <a:pPr eaLnBrk="1" hangingPunct="1"/>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20</a:t>
            </a:fld>
            <a:endParaRPr lang="en-US"/>
          </a:p>
        </p:txBody>
      </p:sp>
    </p:spTree>
    <p:extLst>
      <p:ext uri="{BB962C8B-B14F-4D97-AF65-F5344CB8AC3E}">
        <p14:creationId xmlns:p14="http://schemas.microsoft.com/office/powerpoint/2010/main" val="2646351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21</a:t>
            </a:fld>
            <a:endParaRPr lang="en-US"/>
          </a:p>
        </p:txBody>
      </p:sp>
    </p:spTree>
    <p:extLst>
      <p:ext uri="{BB962C8B-B14F-4D97-AF65-F5344CB8AC3E}">
        <p14:creationId xmlns:p14="http://schemas.microsoft.com/office/powerpoint/2010/main" val="3384549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22</a:t>
            </a:fld>
            <a:endParaRPr lang="en-US"/>
          </a:p>
        </p:txBody>
      </p:sp>
    </p:spTree>
    <p:extLst>
      <p:ext uri="{BB962C8B-B14F-4D97-AF65-F5344CB8AC3E}">
        <p14:creationId xmlns:p14="http://schemas.microsoft.com/office/powerpoint/2010/main" val="776693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23</a:t>
            </a:fld>
            <a:endParaRPr lang="en-US"/>
          </a:p>
        </p:txBody>
      </p:sp>
    </p:spTree>
    <p:extLst>
      <p:ext uri="{BB962C8B-B14F-4D97-AF65-F5344CB8AC3E}">
        <p14:creationId xmlns:p14="http://schemas.microsoft.com/office/powerpoint/2010/main" val="2981715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24</a:t>
            </a:fld>
            <a:endParaRPr lang="en-US"/>
          </a:p>
        </p:txBody>
      </p:sp>
    </p:spTree>
    <p:extLst>
      <p:ext uri="{BB962C8B-B14F-4D97-AF65-F5344CB8AC3E}">
        <p14:creationId xmlns:p14="http://schemas.microsoft.com/office/powerpoint/2010/main" val="127300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noFill/>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ea typeface="ＭＳ Ｐゴシック" pitchFamily="34" charset="-128"/>
              </a:defRPr>
            </a:lvl1pPr>
            <a:lvl2pPr marL="742950" indent="-285750" eaLnBrk="0" hangingPunct="0">
              <a:defRPr>
                <a:solidFill>
                  <a:schemeClr val="tx1"/>
                </a:solidFill>
                <a:latin typeface="Arial"/>
                <a:ea typeface="ＭＳ Ｐゴシック" pitchFamily="34" charset="-128"/>
              </a:defRPr>
            </a:lvl2pPr>
            <a:lvl3pPr marL="1143000" indent="-228600" eaLnBrk="0" hangingPunct="0">
              <a:defRPr>
                <a:solidFill>
                  <a:schemeClr val="tx1"/>
                </a:solidFill>
                <a:latin typeface="Arial"/>
                <a:ea typeface="ＭＳ Ｐゴシック" pitchFamily="34" charset="-128"/>
              </a:defRPr>
            </a:lvl3pPr>
            <a:lvl4pPr marL="1600200" indent="-228600" eaLnBrk="0" hangingPunct="0">
              <a:defRPr>
                <a:solidFill>
                  <a:schemeClr val="tx1"/>
                </a:solidFill>
                <a:latin typeface="Arial"/>
                <a:ea typeface="ＭＳ Ｐゴシック" pitchFamily="34" charset="-128"/>
              </a:defRPr>
            </a:lvl4pPr>
            <a:lvl5pPr marL="2057400" indent="-228600" eaLnBrk="0" hangingPunct="0">
              <a:defRPr>
                <a:solidFill>
                  <a:schemeClr val="tx1"/>
                </a:solidFill>
                <a:latin typeface="Arial"/>
                <a:ea typeface="ＭＳ Ｐゴシック" pitchFamily="34" charset="-128"/>
              </a:defRPr>
            </a:lvl5pPr>
            <a:lvl6pPr marL="2514600" indent="-228600" eaLnBrk="0" fontAlgn="base" hangingPunct="0">
              <a:spcBef>
                <a:spcPct val="0"/>
              </a:spcBef>
              <a:spcAft>
                <a:spcPct val="0"/>
              </a:spcAft>
              <a:defRPr>
                <a:solidFill>
                  <a:schemeClr val="tx1"/>
                </a:solidFill>
                <a:latin typeface="Arial"/>
                <a:ea typeface="ＭＳ Ｐゴシック" pitchFamily="34" charset="-128"/>
              </a:defRPr>
            </a:lvl6pPr>
            <a:lvl7pPr marL="2971800" indent="-228600" eaLnBrk="0" fontAlgn="base" hangingPunct="0">
              <a:spcBef>
                <a:spcPct val="0"/>
              </a:spcBef>
              <a:spcAft>
                <a:spcPct val="0"/>
              </a:spcAft>
              <a:defRPr>
                <a:solidFill>
                  <a:schemeClr val="tx1"/>
                </a:solidFill>
                <a:latin typeface="Arial"/>
                <a:ea typeface="ＭＳ Ｐゴシック" pitchFamily="34" charset="-128"/>
              </a:defRPr>
            </a:lvl7pPr>
            <a:lvl8pPr marL="3429000" indent="-228600" eaLnBrk="0" fontAlgn="base" hangingPunct="0">
              <a:spcBef>
                <a:spcPct val="0"/>
              </a:spcBef>
              <a:spcAft>
                <a:spcPct val="0"/>
              </a:spcAft>
              <a:defRPr>
                <a:solidFill>
                  <a:schemeClr val="tx1"/>
                </a:solidFill>
                <a:latin typeface="Arial"/>
                <a:ea typeface="ＭＳ Ｐゴシック" pitchFamily="34" charset="-128"/>
              </a:defRPr>
            </a:lvl8pPr>
            <a:lvl9pPr marL="3886200" indent="-228600" eaLnBrk="0" fontAlgn="base" hangingPunct="0">
              <a:spcBef>
                <a:spcPct val="0"/>
              </a:spcBef>
              <a:spcAft>
                <a:spcPct val="0"/>
              </a:spcAft>
              <a:defRPr>
                <a:solidFill>
                  <a:schemeClr val="tx1"/>
                </a:solidFill>
                <a:latin typeface="Arial"/>
                <a:ea typeface="ＭＳ Ｐゴシック" pitchFamily="34" charset="-128"/>
              </a:defRPr>
            </a:lvl9pPr>
          </a:lstStyle>
          <a:p>
            <a:pPr eaLnBrk="1" hangingPunct="1"/>
            <a:fld id="{ECB5E7CE-7697-40B7-B22E-E66A26DDA0FF}" type="slidenum">
              <a:rPr lang="en-US" altLang="en-US" smtClean="0"/>
              <a:pPr eaLnBrk="1" hangingPunct="1"/>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4</a:t>
            </a:fld>
            <a:endParaRPr lang="en-US"/>
          </a:p>
        </p:txBody>
      </p:sp>
    </p:spTree>
    <p:extLst>
      <p:ext uri="{BB962C8B-B14F-4D97-AF65-F5344CB8AC3E}">
        <p14:creationId xmlns:p14="http://schemas.microsoft.com/office/powerpoint/2010/main" val="101556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5</a:t>
            </a:fld>
            <a:endParaRPr lang="en-US"/>
          </a:p>
        </p:txBody>
      </p:sp>
    </p:spTree>
    <p:extLst>
      <p:ext uri="{BB962C8B-B14F-4D97-AF65-F5344CB8AC3E}">
        <p14:creationId xmlns:p14="http://schemas.microsoft.com/office/powerpoint/2010/main" val="39559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6</a:t>
            </a:fld>
            <a:endParaRPr lang="en-US"/>
          </a:p>
        </p:txBody>
      </p:sp>
    </p:spTree>
    <p:extLst>
      <p:ext uri="{BB962C8B-B14F-4D97-AF65-F5344CB8AC3E}">
        <p14:creationId xmlns:p14="http://schemas.microsoft.com/office/powerpoint/2010/main" val="286489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7</a:t>
            </a:fld>
            <a:endParaRPr lang="en-US"/>
          </a:p>
        </p:txBody>
      </p:sp>
    </p:spTree>
    <p:extLst>
      <p:ext uri="{BB962C8B-B14F-4D97-AF65-F5344CB8AC3E}">
        <p14:creationId xmlns:p14="http://schemas.microsoft.com/office/powerpoint/2010/main" val="4230763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8</a:t>
            </a:fld>
            <a:endParaRPr lang="en-US"/>
          </a:p>
        </p:txBody>
      </p:sp>
    </p:spTree>
    <p:extLst>
      <p:ext uri="{BB962C8B-B14F-4D97-AF65-F5344CB8AC3E}">
        <p14:creationId xmlns:p14="http://schemas.microsoft.com/office/powerpoint/2010/main" val="93156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522601-EA77-4042-BA4C-C17107F2EE46}" type="slidenum">
              <a:rPr lang="en-US" smtClean="0"/>
              <a:pPr>
                <a:defRPr/>
              </a:pPr>
              <a:t>9</a:t>
            </a:fld>
            <a:endParaRPr lang="en-US"/>
          </a:p>
        </p:txBody>
      </p:sp>
    </p:spTree>
    <p:extLst>
      <p:ext uri="{BB962C8B-B14F-4D97-AF65-F5344CB8AC3E}">
        <p14:creationId xmlns:p14="http://schemas.microsoft.com/office/powerpoint/2010/main" val="797013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9" descr="MC_Footer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705600" y="6172200"/>
            <a:ext cx="19923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Title Placeholder 1"/>
          <p:cNvSpPr>
            <a:spLocks noGrp="1"/>
          </p:cNvSpPr>
          <p:nvPr>
            <p:ph type="ctrTitle"/>
          </p:nvPr>
        </p:nvSpPr>
        <p:spPr>
          <a:xfrm>
            <a:off x="685800" y="2133600"/>
            <a:ext cx="7772400" cy="1470025"/>
          </a:xfrm>
        </p:spPr>
        <p:txBody>
          <a:bodyPr/>
          <a:lstStyle>
            <a:lvl1pPr>
              <a:defRPr>
                <a:solidFill>
                  <a:srgbClr val="274268"/>
                </a:solidFill>
                <a:latin typeface="Arial Narrow"/>
                <a:cs typeface="Arial Narrow"/>
              </a:defRPr>
            </a:lvl1pPr>
          </a:lstStyle>
          <a:p>
            <a:pPr lvl="0"/>
            <a:r>
              <a:rPr lang="en-US" noProof="0" smtClean="0"/>
              <a:t>Click to edit Master title style</a:t>
            </a:r>
          </a:p>
        </p:txBody>
      </p:sp>
      <p:sp>
        <p:nvSpPr>
          <p:cNvPr id="140291" name="Text Placeholder 2"/>
          <p:cNvSpPr>
            <a:spLocks noGrp="1"/>
          </p:cNvSpPr>
          <p:nvPr>
            <p:ph type="subTitle" idx="1"/>
          </p:nvPr>
        </p:nvSpPr>
        <p:spPr>
          <a:xfrm>
            <a:off x="685800" y="3581400"/>
            <a:ext cx="6400800" cy="1752600"/>
          </a:xfrm>
        </p:spPr>
        <p:txBody>
          <a:bodyPr/>
          <a:lstStyle>
            <a:lvl1pPr marL="0" indent="0">
              <a:buFont typeface="Arial" charset="0"/>
              <a:buNone/>
              <a:defRPr>
                <a:solidFill>
                  <a:schemeClr val="tx1"/>
                </a:solidFill>
              </a:defRPr>
            </a:lvl1pPr>
          </a:lstStyle>
          <a:p>
            <a:pPr lvl="0"/>
            <a:r>
              <a:rPr lang="en-US" noProof="0" smtClean="0"/>
              <a:t>Click to edit Master subtitle style</a:t>
            </a:r>
          </a:p>
        </p:txBody>
      </p:sp>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52475" y="6364288"/>
            <a:ext cx="359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93688" y="304800"/>
            <a:ext cx="30146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2675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15992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37625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629400" cy="1143000"/>
          </a:xfrm>
        </p:spPr>
        <p:txBody>
          <a:bodyPr/>
          <a:lstStyle>
            <a:lvl1pPr>
              <a:defRPr>
                <a:latin typeface="Arial Narrow"/>
                <a:cs typeface="Arial Narrow"/>
              </a:defRPr>
            </a:lvl1p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35559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74268"/>
                </a:solidFill>
                <a:latin typeface="Arial Narrow"/>
                <a:cs typeface="Arial Narrow"/>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02968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78983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42274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74268"/>
                </a:solidFill>
                <a:latin typeface="Arial Narrow"/>
                <a:cs typeface="Arial Narrow"/>
              </a:defRPr>
            </a:lvl1pPr>
          </a:lstStyle>
          <a:p>
            <a:r>
              <a:rPr lang="en-US" smtClean="0"/>
              <a:t>Click to edit Master title style</a:t>
            </a:r>
            <a:endParaRPr lang="en-US"/>
          </a:p>
        </p:txBody>
      </p:sp>
    </p:spTree>
    <p:extLst>
      <p:ext uri="{BB962C8B-B14F-4D97-AF65-F5344CB8AC3E}">
        <p14:creationId xmlns:p14="http://schemas.microsoft.com/office/powerpoint/2010/main" val="38931271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4481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71664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05356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591334"/>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8288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1" name="Picture 3" descr="MC_Footer2-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6705600" y="6172200"/>
            <a:ext cx="199231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752475" y="6364288"/>
            <a:ext cx="359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276225" y="241300"/>
            <a:ext cx="841248" cy="34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l" defTabSz="457200" rtl="0" eaLnBrk="1" fontAlgn="base" hangingPunct="1">
        <a:spcBef>
          <a:spcPct val="0"/>
        </a:spcBef>
        <a:spcAft>
          <a:spcPct val="0"/>
        </a:spcAft>
        <a:defRPr sz="4200">
          <a:solidFill>
            <a:srgbClr val="274268"/>
          </a:solidFill>
          <a:latin typeface="+mj-lt"/>
          <a:ea typeface="+mj-ea"/>
          <a:cs typeface="+mj-cs"/>
        </a:defRPr>
      </a:lvl1pPr>
      <a:lvl2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2pPr>
      <a:lvl3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3pPr>
      <a:lvl4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4pPr>
      <a:lvl5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5pPr>
      <a:lvl6pPr marL="4572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6pPr>
      <a:lvl7pPr marL="9144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7pPr>
      <a:lvl8pPr marL="13716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8pPr>
      <a:lvl9pPr marL="18288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9pPr>
    </p:titleStyle>
    <p:bodyStyle>
      <a:lvl1pPr marL="342900" indent="-342900" algn="l" defTabSz="457200" rtl="0" eaLnBrk="1" fontAlgn="base" hangingPunct="1">
        <a:lnSpc>
          <a:spcPct val="120000"/>
        </a:lnSpc>
        <a:spcBef>
          <a:spcPct val="0"/>
        </a:spcBef>
        <a:spcAft>
          <a:spcPts val="1200"/>
        </a:spcAft>
        <a:buClr>
          <a:schemeClr val="accent2"/>
        </a:buClr>
        <a:buFont typeface="Arial" charset="0"/>
        <a:buChar char="•"/>
        <a:defRPr sz="3000">
          <a:solidFill>
            <a:srgbClr val="00274C"/>
          </a:solidFill>
          <a:latin typeface="Arial Narrow"/>
          <a:ea typeface="+mn-ea"/>
          <a:cs typeface="Arial Narrow"/>
        </a:defRPr>
      </a:lvl1pPr>
      <a:lvl2pPr marL="742950" indent="-285750" algn="l" defTabSz="457200" rtl="0" eaLnBrk="1" fontAlgn="base" hangingPunct="1">
        <a:lnSpc>
          <a:spcPct val="120000"/>
        </a:lnSpc>
        <a:spcBef>
          <a:spcPct val="0"/>
        </a:spcBef>
        <a:spcAft>
          <a:spcPts val="1200"/>
        </a:spcAft>
        <a:buClr>
          <a:schemeClr val="accent2"/>
        </a:buClr>
        <a:buSzPct val="50000"/>
        <a:buFont typeface="Wingdings" pitchFamily="2" charset="2"/>
        <a:buChar char=""/>
        <a:defRPr sz="2800">
          <a:solidFill>
            <a:srgbClr val="00274C"/>
          </a:solidFill>
          <a:latin typeface="Arial Narrow"/>
          <a:ea typeface="+mn-ea"/>
          <a:cs typeface="Arial Narrow"/>
        </a:defRPr>
      </a:lvl2pPr>
      <a:lvl3pPr marL="1143000" indent="-228600" algn="l" defTabSz="457200" rtl="0" eaLnBrk="1" fontAlgn="base" hangingPunct="1">
        <a:lnSpc>
          <a:spcPct val="120000"/>
        </a:lnSpc>
        <a:spcBef>
          <a:spcPct val="0"/>
        </a:spcBef>
        <a:spcAft>
          <a:spcPts val="1200"/>
        </a:spcAft>
        <a:buClr>
          <a:schemeClr val="accent2"/>
        </a:buClr>
        <a:buFont typeface="Arial" charset="0"/>
        <a:buChar char="•"/>
        <a:defRPr sz="2400">
          <a:solidFill>
            <a:srgbClr val="00274C"/>
          </a:solidFill>
          <a:latin typeface="Arial Narrow"/>
          <a:ea typeface="+mn-ea"/>
          <a:cs typeface="Arial Narrow"/>
        </a:defRPr>
      </a:lvl3pPr>
      <a:lvl4pPr marL="16002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Arial Narrow"/>
          <a:ea typeface="+mn-ea"/>
          <a:cs typeface="Arial Narrow"/>
        </a:defRPr>
      </a:lvl4pPr>
      <a:lvl5pPr marL="20574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Arial Narrow"/>
          <a:ea typeface="+mn-ea"/>
          <a:cs typeface="Arial Narrow"/>
        </a:defRPr>
      </a:lvl5pPr>
      <a:lvl6pPr marL="25146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6pPr>
      <a:lvl7pPr marL="29718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7pPr>
      <a:lvl8pPr marL="34290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8pPr>
      <a:lvl9pPr marL="38862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905000"/>
            <a:ext cx="7772400" cy="1371600"/>
          </a:xfrm>
        </p:spPr>
        <p:txBody>
          <a:bodyPr/>
          <a:lstStyle/>
          <a:p>
            <a:pPr algn="ctr"/>
            <a:r>
              <a:rPr lang="en-US" altLang="en-US" sz="3400" smtClean="0">
                <a:latin typeface="Arial Narrow" pitchFamily="34" charset="0"/>
                <a:cs typeface="Arial"/>
              </a:rPr>
              <a:t>Medical Marijuana in the </a:t>
            </a:r>
            <a:r>
              <a:rPr lang="en-US" altLang="en-US" sz="3500" smtClean="0">
                <a:latin typeface="Arial Narrow" pitchFamily="34" charset="0"/>
                <a:cs typeface="Arial"/>
              </a:rPr>
              <a:t>Connecticut</a:t>
            </a:r>
            <a:r>
              <a:rPr lang="en-US" altLang="en-US" sz="3400" smtClean="0">
                <a:latin typeface="Arial Narrow" pitchFamily="34" charset="0"/>
                <a:cs typeface="Arial"/>
              </a:rPr>
              <a:t> Workplace</a:t>
            </a:r>
          </a:p>
        </p:txBody>
      </p:sp>
      <p:sp>
        <p:nvSpPr>
          <p:cNvPr id="3075" name="Subtitle 2"/>
          <p:cNvSpPr>
            <a:spLocks noGrp="1"/>
          </p:cNvSpPr>
          <p:nvPr>
            <p:ph type="subTitle" idx="1"/>
          </p:nvPr>
        </p:nvSpPr>
        <p:spPr>
          <a:xfrm>
            <a:off x="685800" y="3505200"/>
            <a:ext cx="7772400" cy="2286000"/>
          </a:xfrm>
        </p:spPr>
        <p:txBody>
          <a:bodyPr/>
          <a:lstStyle/>
          <a:p>
            <a:pPr algn="ctr">
              <a:spcAft>
                <a:spcPct val="0"/>
              </a:spcAft>
            </a:pPr>
            <a:r>
              <a:rPr lang="en-US" altLang="en-US" sz="2800" smtClean="0">
                <a:latin typeface="Arial Narrow" pitchFamily="34" charset="0"/>
                <a:cs typeface="Arial Narrow" pitchFamily="34" charset="0"/>
              </a:rPr>
              <a:t>Presented to:</a:t>
            </a:r>
          </a:p>
          <a:p>
            <a:pPr algn="ctr">
              <a:spcAft>
                <a:spcPct val="0"/>
              </a:spcAft>
            </a:pPr>
            <a:r>
              <a:rPr lang="en-US" altLang="en-US" sz="2800" smtClean="0">
                <a:latin typeface="Arial Narrow" pitchFamily="34" charset="0"/>
                <a:cs typeface="Arial Narrow" pitchFamily="34" charset="0"/>
              </a:rPr>
              <a:t>Human Resources Leadership Association </a:t>
            </a:r>
            <a:br>
              <a:rPr lang="en-US" altLang="en-US" sz="2800" smtClean="0">
                <a:latin typeface="Arial Narrow" pitchFamily="34" charset="0"/>
                <a:cs typeface="Arial Narrow" pitchFamily="34" charset="0"/>
              </a:rPr>
            </a:br>
            <a:r>
              <a:rPr lang="en-US" altLang="en-US" sz="2800" smtClean="0">
                <a:latin typeface="Arial Narrow" pitchFamily="34" charset="0"/>
                <a:cs typeface="Arial Narrow" pitchFamily="34" charset="0"/>
              </a:rPr>
              <a:t>of Eastern Connecticut</a:t>
            </a:r>
          </a:p>
          <a:p>
            <a:pPr algn="ctr">
              <a:spcAft>
                <a:spcPct val="0"/>
              </a:spcAft>
            </a:pPr>
            <a:r>
              <a:rPr lang="en-US" altLang="en-US" sz="2800" smtClean="0">
                <a:latin typeface="Arial Narrow" pitchFamily="34" charset="0"/>
                <a:cs typeface="Arial Narrow" pitchFamily="34" charset="0"/>
              </a:rPr>
              <a:t>April 10, 2018</a:t>
            </a:r>
          </a:p>
          <a:p>
            <a:pPr algn="ctr">
              <a:spcAft>
                <a:spcPct val="0"/>
              </a:spcAft>
            </a:pPr>
            <a:endParaRPr lang="en-US" altLang="en-US" sz="2800">
              <a:latin typeface="Arial Narrow" pitchFamily="34" charset="0"/>
              <a:cs typeface="Arial Narrow" pitchFamily="34" charset="0"/>
            </a:endParaRPr>
          </a:p>
        </p:txBody>
      </p:sp>
      <p:sp>
        <p:nvSpPr>
          <p:cNvPr id="3076" name="Rectangle 6"/>
          <p:cNvSpPr/>
          <p:nvPr/>
        </p:nvSpPr>
        <p:spPr bwMode="auto">
          <a:xfrm>
            <a:off x="685800" y="45720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a:ea typeface="ＭＳ Ｐゴシック" pitchFamily="34" charset="-128"/>
              </a:defRPr>
            </a:lvl1pPr>
            <a:lvl2pPr marL="742950" indent="-285750" eaLnBrk="0" hangingPunct="0">
              <a:defRPr>
                <a:solidFill>
                  <a:schemeClr val="tx1"/>
                </a:solidFill>
                <a:latin typeface="Arial"/>
                <a:ea typeface="ＭＳ Ｐゴシック" pitchFamily="34" charset="-128"/>
              </a:defRPr>
            </a:lvl2pPr>
            <a:lvl3pPr marL="1143000" indent="-228600" eaLnBrk="0" hangingPunct="0">
              <a:defRPr>
                <a:solidFill>
                  <a:schemeClr val="tx1"/>
                </a:solidFill>
                <a:latin typeface="Arial"/>
                <a:ea typeface="ＭＳ Ｐゴシック" pitchFamily="34" charset="-128"/>
              </a:defRPr>
            </a:lvl3pPr>
            <a:lvl4pPr marL="1600200" indent="-228600" eaLnBrk="0" hangingPunct="0">
              <a:defRPr>
                <a:solidFill>
                  <a:schemeClr val="tx1"/>
                </a:solidFill>
                <a:latin typeface="Arial"/>
                <a:ea typeface="ＭＳ Ｐゴシック" pitchFamily="34" charset="-128"/>
              </a:defRPr>
            </a:lvl4pPr>
            <a:lvl5pPr marL="2057400" indent="-228600" eaLnBrk="0" hangingPunct="0">
              <a:defRPr>
                <a:solidFill>
                  <a:schemeClr val="tx1"/>
                </a:solidFill>
                <a:latin typeface="Arial"/>
                <a:ea typeface="ＭＳ Ｐゴシック" pitchFamily="34" charset="-128"/>
              </a:defRPr>
            </a:lvl5pPr>
            <a:lvl6pPr marL="2514600" indent="-228600" eaLnBrk="0" fontAlgn="base" hangingPunct="0">
              <a:spcBef>
                <a:spcPct val="0"/>
              </a:spcBef>
              <a:spcAft>
                <a:spcPct val="0"/>
              </a:spcAft>
              <a:defRPr>
                <a:solidFill>
                  <a:schemeClr val="tx1"/>
                </a:solidFill>
                <a:latin typeface="Arial"/>
                <a:ea typeface="ＭＳ Ｐゴシック" pitchFamily="34" charset="-128"/>
              </a:defRPr>
            </a:lvl6pPr>
            <a:lvl7pPr marL="2971800" indent="-228600" eaLnBrk="0" fontAlgn="base" hangingPunct="0">
              <a:spcBef>
                <a:spcPct val="0"/>
              </a:spcBef>
              <a:spcAft>
                <a:spcPct val="0"/>
              </a:spcAft>
              <a:defRPr>
                <a:solidFill>
                  <a:schemeClr val="tx1"/>
                </a:solidFill>
                <a:latin typeface="Arial"/>
                <a:ea typeface="ＭＳ Ｐゴシック" pitchFamily="34" charset="-128"/>
              </a:defRPr>
            </a:lvl7pPr>
            <a:lvl8pPr marL="3429000" indent="-228600" eaLnBrk="0" fontAlgn="base" hangingPunct="0">
              <a:spcBef>
                <a:spcPct val="0"/>
              </a:spcBef>
              <a:spcAft>
                <a:spcPct val="0"/>
              </a:spcAft>
              <a:defRPr>
                <a:solidFill>
                  <a:schemeClr val="tx1"/>
                </a:solidFill>
                <a:latin typeface="Arial"/>
                <a:ea typeface="ＭＳ Ｐゴシック" pitchFamily="34" charset="-128"/>
              </a:defRPr>
            </a:lvl8pPr>
            <a:lvl9pPr marL="3886200" indent="-228600" eaLnBrk="0" fontAlgn="base" hangingPunct="0">
              <a:spcBef>
                <a:spcPct val="0"/>
              </a:spcBef>
              <a:spcAft>
                <a:spcPct val="0"/>
              </a:spcAft>
              <a:defRPr>
                <a:solidFill>
                  <a:schemeClr val="tx1"/>
                </a:solidFill>
                <a:latin typeface="Arial"/>
                <a:ea typeface="ＭＳ Ｐゴシック" pitchFamily="34" charset="-128"/>
              </a:defRPr>
            </a:lvl9pPr>
          </a:lstStyle>
          <a:p>
            <a:pPr>
              <a:lnSpc>
                <a:spcPct val="110000"/>
              </a:lnSpc>
            </a:pPr>
            <a:endParaRPr lang="en-US" altLang="en-US" sz="1500">
              <a:latin typeface="Arial Narrow" pitchFamily="34" charset="0"/>
            </a:endParaRPr>
          </a:p>
          <a:p>
            <a:pPr eaLnBrk="1" hangingPunct="1"/>
            <a:endParaRPr lang="en-US" altLang="en-US" sz="15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1334"/>
            <a:ext cx="8077200" cy="780266"/>
          </a:xfrm>
        </p:spPr>
        <p:txBody>
          <a:bodyPr/>
          <a:lstStyle/>
          <a:p>
            <a:pPr algn="ctr"/>
            <a:r>
              <a:rPr lang="en-US" smtClean="0">
                <a:latin typeface="Arial Narrow" pitchFamily="34" charset="0"/>
              </a:rPr>
              <a:t>Covered Conditions</a:t>
            </a:r>
            <a:endParaRPr lang="en-US">
              <a:latin typeface="Arial Narrow" pitchFamily="34" charset="0"/>
            </a:endParaRPr>
          </a:p>
        </p:txBody>
      </p:sp>
      <p:sp>
        <p:nvSpPr>
          <p:cNvPr id="4" name="Content Placeholder 3"/>
          <p:cNvSpPr>
            <a:spLocks noGrp="1"/>
          </p:cNvSpPr>
          <p:nvPr>
            <p:ph sz="half" idx="1"/>
          </p:nvPr>
        </p:nvSpPr>
        <p:spPr>
          <a:xfrm>
            <a:off x="457200" y="1676400"/>
            <a:ext cx="4038600" cy="3962401"/>
          </a:xfrm>
        </p:spPr>
        <p:txBody>
          <a:bodyPr/>
          <a:lstStyle/>
          <a:p>
            <a:pPr>
              <a:lnSpc>
                <a:spcPct val="100000"/>
              </a:lnSpc>
              <a:spcAft>
                <a:spcPct val="0"/>
              </a:spcAft>
            </a:pPr>
            <a:r>
              <a:rPr lang="en-US" sz="2200" smtClean="0"/>
              <a:t>Epilepsy</a:t>
            </a:r>
          </a:p>
          <a:p>
            <a:pPr>
              <a:lnSpc>
                <a:spcPct val="100000"/>
              </a:lnSpc>
              <a:spcAft>
                <a:spcPct val="0"/>
              </a:spcAft>
            </a:pPr>
            <a:r>
              <a:rPr lang="en-US" sz="2200" smtClean="0"/>
              <a:t>Cachexia</a:t>
            </a:r>
          </a:p>
          <a:p>
            <a:pPr>
              <a:lnSpc>
                <a:spcPct val="100000"/>
              </a:lnSpc>
              <a:spcAft>
                <a:spcPct val="0"/>
              </a:spcAft>
            </a:pPr>
            <a:r>
              <a:rPr lang="en-US" sz="2200" smtClean="0"/>
              <a:t>Wasting Syndrome</a:t>
            </a:r>
          </a:p>
          <a:p>
            <a:pPr>
              <a:lnSpc>
                <a:spcPct val="100000"/>
              </a:lnSpc>
              <a:spcAft>
                <a:spcPct val="0"/>
              </a:spcAft>
            </a:pPr>
            <a:r>
              <a:rPr lang="en-US" sz="2200" smtClean="0"/>
              <a:t>Crohn’s Disease</a:t>
            </a:r>
          </a:p>
          <a:p>
            <a:pPr>
              <a:lnSpc>
                <a:spcPct val="100000"/>
              </a:lnSpc>
              <a:spcAft>
                <a:spcPct val="0"/>
              </a:spcAft>
            </a:pPr>
            <a:r>
              <a:rPr lang="en-US" sz="2200" smtClean="0"/>
              <a:t>Post-Traumatic Stress Disorder</a:t>
            </a:r>
          </a:p>
          <a:p>
            <a:pPr>
              <a:lnSpc>
                <a:spcPct val="100000"/>
              </a:lnSpc>
              <a:spcAft>
                <a:spcPct val="0"/>
              </a:spcAft>
            </a:pPr>
            <a:r>
              <a:rPr lang="en-US" sz="2200" smtClean="0"/>
              <a:t>Sickle Cell Disease</a:t>
            </a:r>
          </a:p>
          <a:p>
            <a:pPr>
              <a:lnSpc>
                <a:spcPct val="100000"/>
              </a:lnSpc>
              <a:spcAft>
                <a:spcPct val="0"/>
              </a:spcAft>
            </a:pPr>
            <a:r>
              <a:rPr lang="en-US" sz="2200" smtClean="0"/>
              <a:t>Post Laminectomy Syndrome with Chronic Radiculopathy</a:t>
            </a:r>
          </a:p>
          <a:p>
            <a:pPr>
              <a:lnSpc>
                <a:spcPct val="100000"/>
              </a:lnSpc>
              <a:spcAft>
                <a:spcPct val="0"/>
              </a:spcAft>
            </a:pPr>
            <a:r>
              <a:rPr lang="en-US" sz="2200" smtClean="0"/>
              <a:t>Severe Psoriasis and Psoriatic Arthritis</a:t>
            </a:r>
          </a:p>
          <a:p>
            <a:pPr>
              <a:lnSpc>
                <a:spcPct val="100000"/>
              </a:lnSpc>
              <a:spcAft>
                <a:spcPct val="0"/>
              </a:spcAft>
            </a:pPr>
            <a:r>
              <a:rPr lang="en-US" sz="2200" smtClean="0"/>
              <a:t>Amyotrophic Lateral Sclerosis	</a:t>
            </a:r>
          </a:p>
          <a:p>
            <a:endParaRPr lang="en-US" sz="2000"/>
          </a:p>
        </p:txBody>
      </p:sp>
      <p:sp>
        <p:nvSpPr>
          <p:cNvPr id="5" name="Content Placeholder 4"/>
          <p:cNvSpPr>
            <a:spLocks noGrp="1"/>
          </p:cNvSpPr>
          <p:nvPr>
            <p:ph sz="half" idx="2"/>
          </p:nvPr>
        </p:nvSpPr>
        <p:spPr>
          <a:xfrm>
            <a:off x="4648200" y="1676400"/>
            <a:ext cx="4038600" cy="3886201"/>
          </a:xfrm>
        </p:spPr>
        <p:txBody>
          <a:bodyPr/>
          <a:lstStyle/>
          <a:p>
            <a:pPr>
              <a:lnSpc>
                <a:spcPct val="100000"/>
              </a:lnSpc>
              <a:spcAft>
                <a:spcPct val="0"/>
              </a:spcAft>
            </a:pPr>
            <a:r>
              <a:rPr lang="en-US" sz="2200" smtClean="0"/>
              <a:t>Ulcerative Colitis</a:t>
            </a:r>
          </a:p>
          <a:p>
            <a:pPr>
              <a:lnSpc>
                <a:spcPct val="100000"/>
              </a:lnSpc>
              <a:spcAft>
                <a:spcPct val="0"/>
              </a:spcAft>
            </a:pPr>
            <a:r>
              <a:rPr lang="en-US" sz="2200" smtClean="0"/>
              <a:t>Complex Regional Pain Syndrome</a:t>
            </a:r>
          </a:p>
          <a:p>
            <a:pPr>
              <a:lnSpc>
                <a:spcPct val="100000"/>
              </a:lnSpc>
              <a:spcAft>
                <a:spcPct val="0"/>
              </a:spcAft>
            </a:pPr>
            <a:r>
              <a:rPr lang="en-US" sz="2200" smtClean="0"/>
              <a:t>Cerebral Palsy</a:t>
            </a:r>
          </a:p>
          <a:p>
            <a:pPr>
              <a:lnSpc>
                <a:spcPct val="100000"/>
              </a:lnSpc>
              <a:spcAft>
                <a:spcPct val="0"/>
              </a:spcAft>
            </a:pPr>
            <a:r>
              <a:rPr lang="en-US" sz="2200" smtClean="0"/>
              <a:t>Cystic Fibrosis</a:t>
            </a:r>
          </a:p>
          <a:p>
            <a:pPr>
              <a:lnSpc>
                <a:spcPct val="100000"/>
              </a:lnSpc>
              <a:spcAft>
                <a:spcPct val="0"/>
              </a:spcAft>
            </a:pPr>
            <a:r>
              <a:rPr lang="en-US" sz="2200" smtClean="0"/>
              <a:t>Irreversible Spinal Cord Injury with Objective Neurological Indication of Intractable Spasticity</a:t>
            </a:r>
          </a:p>
          <a:p>
            <a:pPr>
              <a:lnSpc>
                <a:spcPct val="100000"/>
              </a:lnSpc>
              <a:spcAft>
                <a:spcPct val="0"/>
              </a:spcAft>
            </a:pPr>
            <a:r>
              <a:rPr lang="en-US" sz="2200" smtClean="0"/>
              <a:t>Terminal Illness Requiring End-Of-Life Care</a:t>
            </a:r>
          </a:p>
          <a:p>
            <a:pPr>
              <a:lnSpc>
                <a:spcPct val="100000"/>
              </a:lnSpc>
              <a:spcAft>
                <a:spcPct val="0"/>
              </a:spcAft>
            </a:pPr>
            <a:r>
              <a:rPr lang="en-US" sz="2200" smtClean="0"/>
              <a:t>Uncontrolled Intractable Seizure Disorder</a:t>
            </a:r>
          </a:p>
        </p:txBody>
      </p:sp>
      <p:sp>
        <p:nvSpPr>
          <p:cNvPr id="6" name="TextBox 5"/>
          <p:cNvSpPr txBox="1"/>
          <p:nvPr/>
        </p:nvSpPr>
        <p:spPr>
          <a:xfrm>
            <a:off x="2228850" y="5638800"/>
            <a:ext cx="4495800" cy="584775"/>
          </a:xfrm>
          <a:prstGeom prst="rect">
            <a:avLst/>
          </a:prstGeom>
          <a:noFill/>
        </p:spPr>
        <p:txBody>
          <a:bodyPr wrap="square" rtlCol="0">
            <a:spAutoFit/>
          </a:bodyPr>
          <a:lstStyle/>
          <a:p>
            <a:pPr algn="ctr"/>
            <a:r>
              <a:rPr lang="en-US" sz="1600" i="1" smtClean="0"/>
              <a:t>Note:  There is a process for adding conditions.</a:t>
            </a:r>
          </a:p>
          <a:p>
            <a:pPr algn="ctr"/>
            <a:r>
              <a:rPr lang="en-US" sz="1600" i="1" smtClean="0"/>
              <a:t>Thus, this list is evolving.</a:t>
            </a:r>
            <a:endParaRPr lang="en-US" sz="1600" i="1"/>
          </a:p>
        </p:txBody>
      </p:sp>
    </p:spTree>
    <p:extLst>
      <p:ext uri="{BB962C8B-B14F-4D97-AF65-F5344CB8AC3E}">
        <p14:creationId xmlns:p14="http://schemas.microsoft.com/office/powerpoint/2010/main" val="24582793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685800"/>
          </a:xfrm>
        </p:spPr>
        <p:txBody>
          <a:bodyPr/>
          <a:lstStyle/>
          <a:p>
            <a:pPr algn="ctr"/>
            <a:r>
              <a:rPr lang="en-US" smtClean="0"/>
              <a:t>Logistics</a:t>
            </a:r>
            <a:endParaRPr lang="en-US"/>
          </a:p>
        </p:txBody>
      </p:sp>
      <p:sp>
        <p:nvSpPr>
          <p:cNvPr id="6" name="Content Placeholder 5"/>
          <p:cNvSpPr>
            <a:spLocks noGrp="1"/>
          </p:cNvSpPr>
          <p:nvPr>
            <p:ph idx="1"/>
          </p:nvPr>
        </p:nvSpPr>
        <p:spPr>
          <a:xfrm>
            <a:off x="457200" y="1676400"/>
            <a:ext cx="8229600" cy="4495800"/>
          </a:xfrm>
        </p:spPr>
        <p:txBody>
          <a:bodyPr/>
          <a:lstStyle/>
          <a:p>
            <a:pPr>
              <a:lnSpc>
                <a:spcPct val="100000"/>
              </a:lnSpc>
              <a:spcAft>
                <a:spcPts val="600"/>
              </a:spcAft>
            </a:pPr>
            <a:r>
              <a:rPr lang="en-US" smtClean="0"/>
              <a:t>Administered by Department of Consumer Protection</a:t>
            </a:r>
          </a:p>
          <a:p>
            <a:pPr>
              <a:lnSpc>
                <a:spcPct val="100000"/>
              </a:lnSpc>
              <a:spcAft>
                <a:spcPts val="600"/>
              </a:spcAft>
            </a:pPr>
            <a:r>
              <a:rPr lang="en-US" smtClean="0"/>
              <a:t>Department of Consumer Protection website contains all registration information</a:t>
            </a:r>
          </a:p>
          <a:p>
            <a:pPr marL="0" indent="0">
              <a:lnSpc>
                <a:spcPct val="100000"/>
              </a:lnSpc>
              <a:spcAft>
                <a:spcPts val="600"/>
              </a:spcAft>
              <a:buNone/>
            </a:pP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114800"/>
            <a:ext cx="1828800" cy="1828800"/>
          </a:xfrm>
          <a:prstGeom prst="rect">
            <a:avLst/>
          </a:prstGeom>
        </p:spPr>
      </p:pic>
    </p:spTree>
    <p:extLst>
      <p:ext uri="{BB962C8B-B14F-4D97-AF65-F5344CB8AC3E}">
        <p14:creationId xmlns:p14="http://schemas.microsoft.com/office/powerpoint/2010/main" val="33653744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1334"/>
            <a:ext cx="8077200" cy="704066"/>
          </a:xfrm>
        </p:spPr>
        <p:txBody>
          <a:bodyPr/>
          <a:lstStyle/>
          <a:p>
            <a:pPr algn="ctr"/>
            <a:r>
              <a:rPr lang="en-US" sz="3600" smtClean="0">
                <a:latin typeface="Arial Narrow" pitchFamily="34" charset="0"/>
              </a:rPr>
              <a:t>Employer Legal Issues With Medical Marijuana</a:t>
            </a:r>
            <a:endParaRPr lang="en-US" sz="3600">
              <a:latin typeface="Arial Narrow" pitchFamily="34" charset="0"/>
            </a:endParaRPr>
          </a:p>
        </p:txBody>
      </p:sp>
      <p:sp>
        <p:nvSpPr>
          <p:cNvPr id="4" name="Content Placeholder 3"/>
          <p:cNvSpPr>
            <a:spLocks noGrp="1"/>
          </p:cNvSpPr>
          <p:nvPr>
            <p:ph sz="half" idx="1"/>
          </p:nvPr>
        </p:nvSpPr>
        <p:spPr>
          <a:xfrm>
            <a:off x="457200" y="1371600"/>
            <a:ext cx="5105400" cy="4754563"/>
          </a:xfrm>
        </p:spPr>
        <p:txBody>
          <a:bodyPr/>
          <a:lstStyle/>
          <a:p>
            <a:pPr>
              <a:lnSpc>
                <a:spcPct val="100000"/>
              </a:lnSpc>
              <a:spcAft>
                <a:spcPts val="600"/>
              </a:spcAft>
            </a:pPr>
            <a:r>
              <a:rPr lang="en-US" smtClean="0"/>
              <a:t>Private Right of Action under Conn. Gen. Stat. § 21a-408p(b)(3)</a:t>
            </a:r>
          </a:p>
          <a:p>
            <a:pPr>
              <a:lnSpc>
                <a:spcPct val="100000"/>
              </a:lnSpc>
              <a:spcAft>
                <a:spcPts val="600"/>
              </a:spcAft>
            </a:pPr>
            <a:r>
              <a:rPr lang="en-US" u="sng" smtClean="0"/>
              <a:t>See</a:t>
            </a:r>
            <a:r>
              <a:rPr lang="en-US" smtClean="0"/>
              <a:t> </a:t>
            </a:r>
            <a:r>
              <a:rPr lang="en-US" i="1" smtClean="0"/>
              <a:t>Noffsinger v. SSC Niantic Operating Company LLC, d/b/a Bride Brook Nursing &amp; Rehabilitation Center</a:t>
            </a:r>
            <a:r>
              <a:rPr lang="en-US" smtClean="0"/>
              <a:t>, No. 3:16-cv-01938 (JAM) (August 8, 2017)</a:t>
            </a:r>
          </a:p>
          <a:p>
            <a:pPr>
              <a:lnSpc>
                <a:spcPct val="100000"/>
              </a:lnSpc>
              <a:spcAft>
                <a:spcPts val="600"/>
              </a:spcAft>
            </a:pPr>
            <a:r>
              <a:rPr lang="en-US" smtClean="0"/>
              <a:t>No Federal Pre-Emption </a:t>
            </a:r>
            <a:endParaRPr lang="en-US" u="sng" smtClean="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2600" y="2895600"/>
            <a:ext cx="3276600" cy="2286000"/>
          </a:xfrm>
        </p:spPr>
      </p:pic>
    </p:spTree>
    <p:extLst>
      <p:ext uri="{BB962C8B-B14F-4D97-AF65-F5344CB8AC3E}">
        <p14:creationId xmlns:p14="http://schemas.microsoft.com/office/powerpoint/2010/main" val="16188692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lstStyle/>
          <a:p>
            <a:pPr algn="ctr"/>
            <a:r>
              <a:rPr lang="en-US" sz="3600" smtClean="0"/>
              <a:t>Employer Legal Issues Continued</a:t>
            </a:r>
            <a:endParaRPr lang="en-US" sz="3600"/>
          </a:p>
        </p:txBody>
      </p:sp>
      <p:sp>
        <p:nvSpPr>
          <p:cNvPr id="6" name="Content Placeholder 5"/>
          <p:cNvSpPr>
            <a:spLocks noGrp="1"/>
          </p:cNvSpPr>
          <p:nvPr>
            <p:ph idx="1"/>
          </p:nvPr>
        </p:nvSpPr>
        <p:spPr/>
        <p:txBody>
          <a:bodyPr/>
          <a:lstStyle/>
          <a:p>
            <a:pPr>
              <a:lnSpc>
                <a:spcPct val="100000"/>
              </a:lnSpc>
              <a:spcAft>
                <a:spcPts val="600"/>
              </a:spcAft>
            </a:pPr>
            <a:r>
              <a:rPr lang="en-US" sz="3200"/>
              <a:t>Americans with Disabilities Act and corresponding state laws</a:t>
            </a:r>
          </a:p>
          <a:p>
            <a:pPr>
              <a:lnSpc>
                <a:spcPct val="100000"/>
              </a:lnSpc>
              <a:spcAft>
                <a:spcPts val="600"/>
              </a:spcAft>
            </a:pPr>
            <a:r>
              <a:rPr lang="en-US" sz="3200"/>
              <a:t>Family and Medical Leave Act</a:t>
            </a:r>
          </a:p>
          <a:p>
            <a:pPr>
              <a:lnSpc>
                <a:spcPct val="100000"/>
              </a:lnSpc>
              <a:spcAft>
                <a:spcPts val="600"/>
              </a:spcAft>
            </a:pPr>
            <a:r>
              <a:rPr lang="en-US" sz="3200"/>
              <a:t>Duty to provide a safe workplace</a:t>
            </a:r>
          </a:p>
          <a:p>
            <a:pPr>
              <a:lnSpc>
                <a:spcPct val="100000"/>
              </a:lnSpc>
              <a:spcAft>
                <a:spcPct val="0"/>
              </a:spcAft>
            </a:pPr>
            <a:r>
              <a:rPr lang="en-US" sz="3200"/>
              <a:t>Tension between state and federal law</a:t>
            </a:r>
          </a:p>
          <a:p>
            <a:endParaRPr lang="en-US"/>
          </a:p>
        </p:txBody>
      </p:sp>
    </p:spTree>
    <p:extLst>
      <p:ext uri="{BB962C8B-B14F-4D97-AF65-F5344CB8AC3E}">
        <p14:creationId xmlns:p14="http://schemas.microsoft.com/office/powerpoint/2010/main" val="26742639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91334"/>
            <a:ext cx="8077200" cy="1143000"/>
          </a:xfrm>
        </p:spPr>
        <p:txBody>
          <a:bodyPr/>
          <a:lstStyle/>
          <a:p>
            <a:pPr algn="ctr"/>
            <a:r>
              <a:rPr lang="en-US" smtClean="0">
                <a:latin typeface="Arial Narrow" pitchFamily="34" charset="0"/>
              </a:rPr>
              <a:t>State Accommodation Laws</a:t>
            </a:r>
            <a:endParaRPr lang="en-US">
              <a:latin typeface="Arial Narrow" pitchFamily="34" charset="0"/>
            </a:endParaRPr>
          </a:p>
        </p:txBody>
      </p:sp>
      <p:sp>
        <p:nvSpPr>
          <p:cNvPr id="5" name="Content Placeholder 4"/>
          <p:cNvSpPr>
            <a:spLocks noGrp="1"/>
          </p:cNvSpPr>
          <p:nvPr>
            <p:ph sz="half" idx="1"/>
          </p:nvPr>
        </p:nvSpPr>
        <p:spPr>
          <a:xfrm>
            <a:off x="457200" y="2286000"/>
            <a:ext cx="3124200" cy="3276601"/>
          </a:xfrm>
        </p:spPr>
        <p:txBody>
          <a:bodyPr/>
          <a:lstStyle/>
          <a:p>
            <a:pPr marL="0" indent="0">
              <a:lnSpc>
                <a:spcPct val="100000"/>
              </a:lnSpc>
              <a:spcAft>
                <a:spcPts val="500"/>
              </a:spcAft>
              <a:buNone/>
            </a:pPr>
            <a:r>
              <a:rPr lang="en-US" sz="2500" smtClean="0"/>
              <a:t>The Connecticut Commission on Human Rights and Opportunities is requiring employers to accommodate disabled individuals using medical marijuana in Connecticut</a:t>
            </a:r>
            <a:endParaRPr lang="en-US" sz="250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86200" y="2362200"/>
            <a:ext cx="4648200" cy="3098800"/>
          </a:xfrm>
        </p:spPr>
      </p:pic>
    </p:spTree>
    <p:extLst>
      <p:ext uri="{BB962C8B-B14F-4D97-AF65-F5344CB8AC3E}">
        <p14:creationId xmlns:p14="http://schemas.microsoft.com/office/powerpoint/2010/main" val="17480910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143000"/>
          </a:xfrm>
        </p:spPr>
        <p:txBody>
          <a:bodyPr/>
          <a:lstStyle/>
          <a:p>
            <a:pPr algn="ctr"/>
            <a:r>
              <a:rPr lang="en-US" smtClean="0"/>
              <a:t>ADA</a:t>
            </a:r>
            <a:endParaRPr lang="en-US"/>
          </a:p>
        </p:txBody>
      </p:sp>
      <p:sp>
        <p:nvSpPr>
          <p:cNvPr id="6" name="Content Placeholder 5"/>
          <p:cNvSpPr>
            <a:spLocks noGrp="1"/>
          </p:cNvSpPr>
          <p:nvPr>
            <p:ph idx="1"/>
          </p:nvPr>
        </p:nvSpPr>
        <p:spPr/>
        <p:txBody>
          <a:bodyPr/>
          <a:lstStyle/>
          <a:p>
            <a:pPr>
              <a:lnSpc>
                <a:spcPct val="100000"/>
              </a:lnSpc>
              <a:spcAft>
                <a:spcPct val="0"/>
              </a:spcAft>
            </a:pPr>
            <a:r>
              <a:rPr lang="en-US" sz="2400" smtClean="0"/>
              <a:t>Individuals “currently engaging in the illegal use of drugs” – including Schedule I marijuana – are not protected under the ADA</a:t>
            </a:r>
          </a:p>
          <a:p>
            <a:pPr lvl="1">
              <a:lnSpc>
                <a:spcPct val="100000"/>
              </a:lnSpc>
              <a:spcBef>
                <a:spcPts val="600"/>
              </a:spcBef>
              <a:spcAft>
                <a:spcPts val="600"/>
              </a:spcAft>
              <a:buFont typeface="Arial Narrow" panose="020B0606020202030204" pitchFamily="34" charset="0"/>
              <a:buChar char="─"/>
            </a:pPr>
            <a:r>
              <a:rPr lang="en-US" sz="2200" smtClean="0"/>
              <a:t>Exception:  “Illegal use of drugs” does not include the use of a Schedule I drug taken under supervision by a licensed health care professional</a:t>
            </a:r>
          </a:p>
          <a:p>
            <a:pPr>
              <a:lnSpc>
                <a:spcPct val="100000"/>
              </a:lnSpc>
              <a:spcAft>
                <a:spcPct val="0"/>
              </a:spcAft>
              <a:buFont typeface="Arial" panose="020B0604020202020204" pitchFamily="34" charset="0"/>
              <a:buChar char="•"/>
            </a:pPr>
            <a:r>
              <a:rPr lang="en-US" sz="2400" smtClean="0"/>
              <a:t>Employers may adopt reasonable policies/procedures to ensure that employees are not engaging in the “illegal use of drugs”</a:t>
            </a:r>
          </a:p>
          <a:p>
            <a:pPr marL="0" indent="0">
              <a:lnSpc>
                <a:spcPct val="100000"/>
              </a:lnSpc>
              <a:spcAft>
                <a:spcPct val="0"/>
              </a:spcAft>
              <a:buNone/>
            </a:pPr>
            <a:endParaRPr lang="en-US" sz="240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419600"/>
            <a:ext cx="2543695" cy="1371600"/>
          </a:xfrm>
          <a:prstGeom prst="rect">
            <a:avLst/>
          </a:prstGeom>
        </p:spPr>
      </p:pic>
    </p:spTree>
    <p:extLst>
      <p:ext uri="{BB962C8B-B14F-4D97-AF65-F5344CB8AC3E}">
        <p14:creationId xmlns:p14="http://schemas.microsoft.com/office/powerpoint/2010/main" val="31566149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pPr algn="ctr"/>
            <a:r>
              <a:rPr lang="en-US" smtClean="0"/>
              <a:t>ADA</a:t>
            </a:r>
            <a:endParaRPr lang="en-US"/>
          </a:p>
        </p:txBody>
      </p:sp>
      <p:sp>
        <p:nvSpPr>
          <p:cNvPr id="3" name="Content Placeholder 2"/>
          <p:cNvSpPr>
            <a:spLocks noGrp="1"/>
          </p:cNvSpPr>
          <p:nvPr>
            <p:ph idx="1"/>
          </p:nvPr>
        </p:nvSpPr>
        <p:spPr>
          <a:xfrm>
            <a:off x="457200" y="1752600"/>
            <a:ext cx="8229600" cy="4419600"/>
          </a:xfrm>
        </p:spPr>
        <p:txBody>
          <a:bodyPr/>
          <a:lstStyle/>
          <a:p>
            <a:pPr>
              <a:lnSpc>
                <a:spcPct val="100000"/>
              </a:lnSpc>
              <a:spcAft>
                <a:spcPts val="600"/>
              </a:spcAft>
            </a:pPr>
            <a:r>
              <a:rPr lang="en-US" sz="2400" smtClean="0"/>
              <a:t>Former/recovering addicts must be accommodated under the ADA; these individuals must be engaged in the interactive process</a:t>
            </a:r>
          </a:p>
          <a:p>
            <a:pPr>
              <a:lnSpc>
                <a:spcPct val="100000"/>
              </a:lnSpc>
              <a:spcAft>
                <a:spcPct val="0"/>
              </a:spcAft>
            </a:pPr>
            <a:r>
              <a:rPr lang="en-US" sz="2400" smtClean="0"/>
              <a:t>Drug addicts may suffer from a disability under the ADA, provided that they are </a:t>
            </a:r>
            <a:r>
              <a:rPr lang="en-US" sz="2400" b="1" smtClean="0"/>
              <a:t>not currently</a:t>
            </a:r>
            <a:r>
              <a:rPr lang="en-US" sz="2400" smtClean="0"/>
              <a:t> using drugs/marijuana</a:t>
            </a:r>
          </a:p>
          <a:p>
            <a:pPr marL="0" indent="0">
              <a:lnSpc>
                <a:spcPct val="100000"/>
              </a:lnSpc>
              <a:spcAft>
                <a:spcPct val="0"/>
              </a:spcAft>
              <a:buNone/>
            </a:pPr>
            <a:endParaRPr lang="en-US" sz="24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810000"/>
            <a:ext cx="2420167" cy="2194560"/>
          </a:xfrm>
          <a:prstGeom prst="rect">
            <a:avLst/>
          </a:prstGeom>
        </p:spPr>
      </p:pic>
    </p:spTree>
    <p:extLst>
      <p:ext uri="{BB962C8B-B14F-4D97-AF65-F5344CB8AC3E}">
        <p14:creationId xmlns:p14="http://schemas.microsoft.com/office/powerpoint/2010/main" val="5723124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33400"/>
            <a:ext cx="8077200" cy="932666"/>
          </a:xfrm>
        </p:spPr>
        <p:txBody>
          <a:bodyPr/>
          <a:lstStyle/>
          <a:p>
            <a:pPr algn="ctr"/>
            <a:r>
              <a:rPr lang="en-US" smtClean="0">
                <a:latin typeface="Arial Narrow" pitchFamily="34" charset="0"/>
              </a:rPr>
              <a:t>ADA</a:t>
            </a:r>
            <a:endParaRPr lang="en-US">
              <a:latin typeface="Arial Narrow" pitchFamily="34" charset="0"/>
            </a:endParaRPr>
          </a:p>
        </p:txBody>
      </p:sp>
      <p:sp>
        <p:nvSpPr>
          <p:cNvPr id="6" name="Content Placeholder 5"/>
          <p:cNvSpPr>
            <a:spLocks noGrp="1"/>
          </p:cNvSpPr>
          <p:nvPr>
            <p:ph sz="half" idx="2"/>
          </p:nvPr>
        </p:nvSpPr>
        <p:spPr>
          <a:xfrm>
            <a:off x="3733800" y="1752600"/>
            <a:ext cx="4953000" cy="4373563"/>
          </a:xfrm>
        </p:spPr>
        <p:txBody>
          <a:bodyPr/>
          <a:lstStyle/>
          <a:p>
            <a:pPr>
              <a:lnSpc>
                <a:spcPct val="100000"/>
              </a:lnSpc>
              <a:spcAft>
                <a:spcPts val="600"/>
              </a:spcAft>
            </a:pPr>
            <a:r>
              <a:rPr lang="en-US" sz="2400" smtClean="0"/>
              <a:t>Must also accommodate employee with a disability who is a medical marijuana user</a:t>
            </a:r>
          </a:p>
          <a:p>
            <a:pPr lvl="1">
              <a:lnSpc>
                <a:spcPct val="100000"/>
              </a:lnSpc>
              <a:spcAft>
                <a:spcPts val="600"/>
              </a:spcAft>
              <a:buFont typeface="Arial Narrow" panose="020B0606020202030204" pitchFamily="34" charset="0"/>
              <a:buChar char="─"/>
            </a:pPr>
            <a:r>
              <a:rPr lang="en-US" smtClean="0"/>
              <a:t>Engage in interactive process</a:t>
            </a:r>
          </a:p>
          <a:p>
            <a:pPr lvl="1">
              <a:lnSpc>
                <a:spcPct val="100000"/>
              </a:lnSpc>
              <a:spcAft>
                <a:spcPts val="600"/>
              </a:spcAft>
              <a:buFont typeface="Arial Narrow" panose="020B0606020202030204" pitchFamily="34" charset="0"/>
              <a:buChar char="─"/>
            </a:pPr>
            <a:r>
              <a:rPr lang="en-US" smtClean="0"/>
              <a:t>Find out if there are medicines or therapies that might also alleviate symptoms</a:t>
            </a:r>
          </a:p>
          <a:p>
            <a:pPr lvl="1">
              <a:lnSpc>
                <a:spcPct val="100000"/>
              </a:lnSpc>
              <a:spcAft>
                <a:spcPts val="600"/>
              </a:spcAft>
              <a:buFont typeface="Arial Narrow" panose="020B0606020202030204" pitchFamily="34" charset="0"/>
              <a:buChar char="─"/>
            </a:pPr>
            <a:r>
              <a:rPr lang="en-US" smtClean="0"/>
              <a:t>If there are, you may be able to require the employee to pursue those alternatives</a:t>
            </a:r>
            <a:endParaRPr lang="en-US"/>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057400"/>
            <a:ext cx="3017520" cy="3017520"/>
          </a:xfrm>
        </p:spPr>
      </p:pic>
    </p:spTree>
    <p:extLst>
      <p:ext uri="{BB962C8B-B14F-4D97-AF65-F5344CB8AC3E}">
        <p14:creationId xmlns:p14="http://schemas.microsoft.com/office/powerpoint/2010/main" val="9553286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lstStyle/>
          <a:p>
            <a:pPr algn="ctr"/>
            <a:r>
              <a:rPr lang="en-US" smtClean="0"/>
              <a:t>ADA</a:t>
            </a:r>
            <a:endParaRPr lang="en-US"/>
          </a:p>
        </p:txBody>
      </p:sp>
      <p:sp>
        <p:nvSpPr>
          <p:cNvPr id="6" name="Content Placeholder 5"/>
          <p:cNvSpPr>
            <a:spLocks noGrp="1"/>
          </p:cNvSpPr>
          <p:nvPr>
            <p:ph idx="1"/>
          </p:nvPr>
        </p:nvSpPr>
        <p:spPr>
          <a:xfrm>
            <a:off x="457200" y="1905000"/>
            <a:ext cx="8229600" cy="3505200"/>
          </a:xfrm>
        </p:spPr>
        <p:txBody>
          <a:bodyPr/>
          <a:lstStyle/>
          <a:p>
            <a:pPr>
              <a:lnSpc>
                <a:spcPct val="100000"/>
              </a:lnSpc>
              <a:spcAft>
                <a:spcPts val="600"/>
              </a:spcAft>
            </a:pPr>
            <a:r>
              <a:rPr lang="en-US" sz="2600" smtClean="0"/>
              <a:t>There are risks with accommodating/not accommodating employees</a:t>
            </a:r>
          </a:p>
          <a:p>
            <a:pPr lvl="1">
              <a:lnSpc>
                <a:spcPct val="100000"/>
              </a:lnSpc>
              <a:spcAft>
                <a:spcPts val="600"/>
              </a:spcAft>
              <a:buFont typeface="Arial Narrow" panose="020B0606020202030204" pitchFamily="34" charset="0"/>
              <a:buChar char="─"/>
            </a:pPr>
            <a:r>
              <a:rPr lang="en-US" sz="2600" smtClean="0"/>
              <a:t>Accommodating:  impaired individuals may compromise safety; liability concerns to third parties; risk of dealing with law enforcement activity</a:t>
            </a:r>
          </a:p>
          <a:p>
            <a:pPr lvl="1">
              <a:lnSpc>
                <a:spcPct val="100000"/>
              </a:lnSpc>
              <a:spcAft>
                <a:spcPts val="600"/>
              </a:spcAft>
              <a:buFont typeface="Arial Narrow" panose="020B0606020202030204" pitchFamily="34" charset="0"/>
              <a:buChar char="─"/>
            </a:pPr>
            <a:r>
              <a:rPr lang="en-US" sz="2600" smtClean="0"/>
              <a:t>Not Accommodating:  discrimination lawsuits; bad press</a:t>
            </a:r>
            <a:endParaRPr lang="en-US" sz="2600"/>
          </a:p>
        </p:txBody>
      </p:sp>
    </p:spTree>
    <p:extLst>
      <p:ext uri="{BB962C8B-B14F-4D97-AF65-F5344CB8AC3E}">
        <p14:creationId xmlns:p14="http://schemas.microsoft.com/office/powerpoint/2010/main" val="12521476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lstStyle/>
          <a:p>
            <a:pPr algn="ctr"/>
            <a:r>
              <a:rPr lang="en-US" smtClean="0"/>
              <a:t>FMLA</a:t>
            </a:r>
            <a:endParaRPr lang="en-US"/>
          </a:p>
        </p:txBody>
      </p:sp>
      <p:sp>
        <p:nvSpPr>
          <p:cNvPr id="6" name="Content Placeholder 5"/>
          <p:cNvSpPr>
            <a:spLocks noGrp="1"/>
          </p:cNvSpPr>
          <p:nvPr>
            <p:ph idx="1"/>
          </p:nvPr>
        </p:nvSpPr>
        <p:spPr>
          <a:xfrm>
            <a:off x="457200" y="2057400"/>
            <a:ext cx="8229600" cy="4114800"/>
          </a:xfrm>
        </p:spPr>
        <p:txBody>
          <a:bodyPr/>
          <a:lstStyle/>
          <a:p>
            <a:pPr>
              <a:lnSpc>
                <a:spcPct val="100000"/>
              </a:lnSpc>
              <a:spcAft>
                <a:spcPts val="600"/>
              </a:spcAft>
            </a:pPr>
            <a:r>
              <a:rPr lang="en-US" sz="2600" smtClean="0"/>
              <a:t>Treatment for substance abuse (including marijuana abuse) may be considered a “serious health condition” under the FMLA, provided that conditions for inpatient care and/or continuing treatment are met</a:t>
            </a:r>
          </a:p>
          <a:p>
            <a:pPr>
              <a:lnSpc>
                <a:spcPct val="100000"/>
              </a:lnSpc>
              <a:spcAft>
                <a:spcPts val="600"/>
              </a:spcAft>
            </a:pPr>
            <a:r>
              <a:rPr lang="en-US" sz="2600" smtClean="0"/>
              <a:t>Treatment for substance abuse does </a:t>
            </a:r>
            <a:r>
              <a:rPr lang="en-US" sz="2600" b="1" smtClean="0"/>
              <a:t>not</a:t>
            </a:r>
            <a:r>
              <a:rPr lang="en-US" sz="2600" smtClean="0"/>
              <a:t> prevent the employer from taking an adverse employment action against an employee</a:t>
            </a:r>
          </a:p>
          <a:p>
            <a:endParaRPr lang="en-US" sz="2400"/>
          </a:p>
        </p:txBody>
      </p:sp>
    </p:spTree>
    <p:extLst>
      <p:ext uri="{BB962C8B-B14F-4D97-AF65-F5344CB8AC3E}">
        <p14:creationId xmlns:p14="http://schemas.microsoft.com/office/powerpoint/2010/main" val="42654682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14400"/>
            <a:ext cx="8229600" cy="990600"/>
          </a:xfrm>
        </p:spPr>
        <p:txBody>
          <a:bodyPr/>
          <a:lstStyle/>
          <a:p>
            <a:pPr algn="ctr"/>
            <a:r>
              <a:rPr lang="en-US" altLang="en-US" smtClean="0">
                <a:latin typeface="Arial Narrow" pitchFamily="34" charset="0"/>
                <a:cs typeface="Arial"/>
              </a:rPr>
              <a:t>Presented By</a:t>
            </a:r>
          </a:p>
        </p:txBody>
      </p:sp>
      <p:sp>
        <p:nvSpPr>
          <p:cNvPr id="4099" name="Content Placeholder 2"/>
          <p:cNvSpPr>
            <a:spLocks noGrp="1"/>
          </p:cNvSpPr>
          <p:nvPr>
            <p:ph idx="1"/>
          </p:nvPr>
        </p:nvSpPr>
        <p:spPr/>
        <p:txBody>
          <a:bodyPr/>
          <a:lstStyle/>
          <a:p>
            <a:pPr marL="3543300" lvl="8" indent="0">
              <a:lnSpc>
                <a:spcPct val="100000"/>
              </a:lnSpc>
              <a:spcAft>
                <a:spcPct val="0"/>
              </a:spcAft>
              <a:buNone/>
            </a:pPr>
            <a:endParaRPr lang="en-US" altLang="en-US" sz="2800" smtClean="0">
              <a:latin typeface="Arial Narrow" pitchFamily="34" charset="0"/>
              <a:cs typeface="Arial Narrow" pitchFamily="34" charset="0"/>
            </a:endParaRPr>
          </a:p>
          <a:p>
            <a:pPr marL="3543300" lvl="8" indent="0">
              <a:lnSpc>
                <a:spcPct val="100000"/>
              </a:lnSpc>
              <a:spcAft>
                <a:spcPct val="0"/>
              </a:spcAft>
              <a:buNone/>
            </a:pPr>
            <a:r>
              <a:rPr lang="en-US" altLang="en-US" sz="2800" smtClean="0">
                <a:latin typeface="Arial Narrow" pitchFamily="34" charset="0"/>
                <a:cs typeface="Arial Narrow" pitchFamily="34" charset="0"/>
              </a:rPr>
              <a:t>Patricia Reilly</a:t>
            </a:r>
            <a:endParaRPr lang="en-US" altLang="en-US" sz="2800">
              <a:latin typeface="Arial Narrow" pitchFamily="34" charset="0"/>
              <a:cs typeface="Arial Narrow" pitchFamily="34" charset="0"/>
            </a:endParaRPr>
          </a:p>
          <a:p>
            <a:pPr marL="3543300" lvl="8" indent="0">
              <a:lnSpc>
                <a:spcPct val="100000"/>
              </a:lnSpc>
              <a:spcAft>
                <a:spcPct val="0"/>
              </a:spcAft>
              <a:buNone/>
            </a:pPr>
            <a:r>
              <a:rPr lang="en-US" altLang="en-US" sz="2800" smtClean="0">
                <a:latin typeface="Arial Narrow" pitchFamily="34" charset="0"/>
                <a:cs typeface="Arial Narrow" pitchFamily="34" charset="0"/>
              </a:rPr>
              <a:t>Partner</a:t>
            </a:r>
          </a:p>
          <a:p>
            <a:pPr marL="3543300" lvl="8" indent="0">
              <a:lnSpc>
                <a:spcPct val="100000"/>
              </a:lnSpc>
              <a:spcAft>
                <a:spcPct val="0"/>
              </a:spcAft>
              <a:buNone/>
            </a:pPr>
            <a:r>
              <a:rPr lang="en-US" altLang="en-US" sz="2800" smtClean="0">
                <a:latin typeface="Arial Narrow" pitchFamily="34" charset="0"/>
                <a:cs typeface="Arial Narrow" pitchFamily="34" charset="0"/>
              </a:rPr>
              <a:t>203-772-7733</a:t>
            </a:r>
          </a:p>
          <a:p>
            <a:pPr marL="3543300" lvl="8" indent="0">
              <a:lnSpc>
                <a:spcPct val="100000"/>
              </a:lnSpc>
              <a:spcAft>
                <a:spcPct val="0"/>
              </a:spcAft>
              <a:buNone/>
            </a:pPr>
            <a:r>
              <a:rPr lang="en-US" altLang="en-US" sz="2800" smtClean="0">
                <a:latin typeface="Arial Narrow" pitchFamily="34" charset="0"/>
                <a:cs typeface="Arial Narrow" pitchFamily="34" charset="0"/>
              </a:rPr>
              <a:t>preilly@murthalaw.com</a:t>
            </a:r>
          </a:p>
        </p:txBody>
      </p:sp>
      <p:pic>
        <p:nvPicPr>
          <p:cNvPr id="1026" name="Picture 2" descr="C:\Users\lcaron\Pictures\patricia_reilly.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3600" y="2514600"/>
            <a:ext cx="15240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mtClean="0"/>
              <a:t>OSHA Duty to Provide Safe Workplace</a:t>
            </a:r>
            <a:endParaRPr lang="en-US"/>
          </a:p>
        </p:txBody>
      </p:sp>
      <p:sp>
        <p:nvSpPr>
          <p:cNvPr id="3" name="Content Placeholder 2"/>
          <p:cNvSpPr>
            <a:spLocks noGrp="1"/>
          </p:cNvSpPr>
          <p:nvPr>
            <p:ph idx="1"/>
          </p:nvPr>
        </p:nvSpPr>
        <p:spPr>
          <a:xfrm>
            <a:off x="457200" y="2133600"/>
            <a:ext cx="8229600" cy="4038600"/>
          </a:xfrm>
        </p:spPr>
        <p:txBody>
          <a:bodyPr/>
          <a:lstStyle/>
          <a:p>
            <a:pPr>
              <a:lnSpc>
                <a:spcPct val="100000"/>
              </a:lnSpc>
              <a:spcAft>
                <a:spcPts val="600"/>
              </a:spcAft>
            </a:pPr>
            <a:r>
              <a:rPr lang="en-US" sz="2600" smtClean="0"/>
              <a:t>OSHA – despite a “general duty” to provide a safe work environment, does </a:t>
            </a:r>
            <a:r>
              <a:rPr lang="en-US" sz="2600" b="1" u="sng" smtClean="0"/>
              <a:t>not</a:t>
            </a:r>
            <a:r>
              <a:rPr lang="en-US" sz="2600" smtClean="0"/>
              <a:t> require or authorize drug testing</a:t>
            </a:r>
          </a:p>
          <a:p>
            <a:pPr>
              <a:lnSpc>
                <a:spcPct val="100000"/>
              </a:lnSpc>
              <a:spcAft>
                <a:spcPts val="600"/>
              </a:spcAft>
            </a:pPr>
            <a:endParaRPr lang="en-US" sz="2400"/>
          </a:p>
          <a:p>
            <a:pPr marL="0" indent="0">
              <a:lnSpc>
                <a:spcPct val="100000"/>
              </a:lnSpc>
              <a:spcAft>
                <a:spcPts val="600"/>
              </a:spcAft>
              <a:buNone/>
            </a:pPr>
            <a:endParaRPr lang="en-US" sz="24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0" y="3352800"/>
            <a:ext cx="3417570" cy="2103120"/>
          </a:xfrm>
          <a:prstGeom prst="rect">
            <a:avLst/>
          </a:prstGeom>
        </p:spPr>
      </p:pic>
    </p:spTree>
    <p:extLst>
      <p:ext uri="{BB962C8B-B14F-4D97-AF65-F5344CB8AC3E}">
        <p14:creationId xmlns:p14="http://schemas.microsoft.com/office/powerpoint/2010/main" val="14848442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mtClean="0"/>
              <a:t>Drug Free Workplace Policies</a:t>
            </a:r>
            <a:endParaRPr lang="en-US"/>
          </a:p>
        </p:txBody>
      </p:sp>
      <p:sp>
        <p:nvSpPr>
          <p:cNvPr id="3" name="Content Placeholder 2"/>
          <p:cNvSpPr>
            <a:spLocks noGrp="1"/>
          </p:cNvSpPr>
          <p:nvPr>
            <p:ph idx="1"/>
          </p:nvPr>
        </p:nvSpPr>
        <p:spPr/>
        <p:txBody>
          <a:bodyPr/>
          <a:lstStyle/>
          <a:p>
            <a:pPr>
              <a:lnSpc>
                <a:spcPct val="100000"/>
              </a:lnSpc>
              <a:spcAft>
                <a:spcPts val="600"/>
              </a:spcAft>
            </a:pPr>
            <a:r>
              <a:rPr lang="en-US" sz="2000" smtClean="0"/>
              <a:t>Applies to federal contactors with $150,000+ contracts and federal grant money of any amount</a:t>
            </a:r>
          </a:p>
          <a:p>
            <a:pPr>
              <a:lnSpc>
                <a:spcPct val="100000"/>
              </a:lnSpc>
              <a:spcAft>
                <a:spcPts val="600"/>
              </a:spcAft>
            </a:pPr>
            <a:r>
              <a:rPr lang="en-US" sz="2000" smtClean="0"/>
              <a:t>Requires employer to publish a DFWP policy that prohibits, among other things, use or possession in the workplace</a:t>
            </a:r>
          </a:p>
          <a:p>
            <a:pPr>
              <a:lnSpc>
                <a:spcPct val="100000"/>
              </a:lnSpc>
              <a:spcAft>
                <a:spcPts val="600"/>
              </a:spcAft>
            </a:pPr>
            <a:r>
              <a:rPr lang="en-US" sz="2000" smtClean="0"/>
              <a:t>Require employers to report drug-related crimes occurring in the workplace</a:t>
            </a:r>
          </a:p>
          <a:p>
            <a:pPr>
              <a:lnSpc>
                <a:spcPct val="100000"/>
              </a:lnSpc>
              <a:spcAft>
                <a:spcPts val="600"/>
              </a:spcAft>
            </a:pPr>
            <a:r>
              <a:rPr lang="en-US" sz="2000" smtClean="0"/>
              <a:t>If employers do not comply, their contracts and/or grant money are at risk</a:t>
            </a:r>
          </a:p>
          <a:p>
            <a:pPr>
              <a:lnSpc>
                <a:spcPct val="100000"/>
              </a:lnSpc>
              <a:spcAft>
                <a:spcPts val="600"/>
              </a:spcAft>
            </a:pPr>
            <a:r>
              <a:rPr lang="en-US" sz="2000" smtClean="0"/>
              <a:t>ADA states that an employer may require employees to behave in a manner that meets federal Drug-Free Workplace Act requirements</a:t>
            </a:r>
          </a:p>
          <a:p>
            <a:pPr lvl="1">
              <a:lnSpc>
                <a:spcPct val="100000"/>
              </a:lnSpc>
              <a:spcAft>
                <a:spcPts val="600"/>
              </a:spcAft>
              <a:buFont typeface="Arial Narrow" panose="020B0606020202030204" pitchFamily="34" charset="0"/>
              <a:buChar char="─"/>
            </a:pPr>
            <a:r>
              <a:rPr lang="en-US" sz="2000" smtClean="0"/>
              <a:t>The unlawful manufacture, distribution, dispensation, possession, or use of a controlled substance is prohibited in person’s workplace; and</a:t>
            </a:r>
          </a:p>
          <a:p>
            <a:pPr lvl="1">
              <a:lnSpc>
                <a:spcPct val="100000"/>
              </a:lnSpc>
              <a:spcAft>
                <a:spcPts val="600"/>
              </a:spcAft>
              <a:buFont typeface="Arial Narrow" panose="020B0606020202030204" pitchFamily="34" charset="0"/>
              <a:buChar char="─"/>
            </a:pPr>
            <a:r>
              <a:rPr lang="en-US" sz="2000" smtClean="0"/>
              <a:t>The employee must abide by the terms of that statement</a:t>
            </a:r>
            <a:endParaRPr lang="en-US" sz="2000"/>
          </a:p>
        </p:txBody>
      </p:sp>
    </p:spTree>
    <p:extLst>
      <p:ext uri="{BB962C8B-B14F-4D97-AF65-F5344CB8AC3E}">
        <p14:creationId xmlns:p14="http://schemas.microsoft.com/office/powerpoint/2010/main" val="27926211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91334"/>
            <a:ext cx="8077200" cy="1143000"/>
          </a:xfrm>
        </p:spPr>
        <p:txBody>
          <a:bodyPr/>
          <a:lstStyle/>
          <a:p>
            <a:pPr algn="ctr"/>
            <a:r>
              <a:rPr lang="en-US" sz="4000" smtClean="0">
                <a:latin typeface="Arial Narrow" pitchFamily="34" charset="0"/>
              </a:rPr>
              <a:t>Drug Testing Policy Recommendations</a:t>
            </a:r>
            <a:endParaRPr lang="en-US" sz="4000">
              <a:latin typeface="Arial Narrow" pitchFamily="34" charset="0"/>
            </a:endParaRPr>
          </a:p>
        </p:txBody>
      </p:sp>
      <p:sp>
        <p:nvSpPr>
          <p:cNvPr id="5" name="Content Placeholder 4"/>
          <p:cNvSpPr>
            <a:spLocks noGrp="1"/>
          </p:cNvSpPr>
          <p:nvPr>
            <p:ph sz="half" idx="1"/>
          </p:nvPr>
        </p:nvSpPr>
        <p:spPr>
          <a:xfrm>
            <a:off x="457200" y="1828800"/>
            <a:ext cx="6019800" cy="4297363"/>
          </a:xfrm>
        </p:spPr>
        <p:txBody>
          <a:bodyPr/>
          <a:lstStyle/>
          <a:p>
            <a:pPr>
              <a:lnSpc>
                <a:spcPct val="100000"/>
              </a:lnSpc>
              <a:spcAft>
                <a:spcPts val="600"/>
              </a:spcAft>
            </a:pPr>
            <a:r>
              <a:rPr lang="en-US" sz="2600" smtClean="0"/>
              <a:t>Institute policy that requires employees to disclose use of medications that may impair their ability to work if this request is job-related and consistent with business necessity</a:t>
            </a:r>
          </a:p>
          <a:p>
            <a:pPr>
              <a:lnSpc>
                <a:spcPct val="100000"/>
              </a:lnSpc>
              <a:spcAft>
                <a:spcPts val="600"/>
              </a:spcAft>
            </a:pPr>
            <a:r>
              <a:rPr lang="en-US" sz="2600" smtClean="0"/>
              <a:t>If an employee tests positive for marijuana, confirm that employee is prescribed marijuana</a:t>
            </a:r>
            <a:endParaRPr lang="en-US" sz="260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rcRect l="10556"/>
          <a:stretch>
            <a:fillRect/>
          </a:stretch>
        </p:blipFill>
        <p:spPr>
          <a:xfrm>
            <a:off x="6690360" y="2819400"/>
            <a:ext cx="2453640" cy="2194560"/>
          </a:xfrm>
        </p:spPr>
      </p:pic>
    </p:spTree>
    <p:extLst>
      <p:ext uri="{BB962C8B-B14F-4D97-AF65-F5344CB8AC3E}">
        <p14:creationId xmlns:p14="http://schemas.microsoft.com/office/powerpoint/2010/main" val="25935177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lstStyle/>
          <a:p>
            <a:pPr algn="ctr"/>
            <a:r>
              <a:rPr lang="en-US" smtClean="0"/>
              <a:t>Connecticut Drug Testing</a:t>
            </a:r>
            <a:endParaRPr lang="en-US"/>
          </a:p>
        </p:txBody>
      </p:sp>
      <p:sp>
        <p:nvSpPr>
          <p:cNvPr id="6" name="Content Placeholder 5"/>
          <p:cNvSpPr>
            <a:spLocks noGrp="1"/>
          </p:cNvSpPr>
          <p:nvPr>
            <p:ph idx="1"/>
          </p:nvPr>
        </p:nvSpPr>
        <p:spPr/>
        <p:txBody>
          <a:bodyPr/>
          <a:lstStyle/>
          <a:p>
            <a:r>
              <a:rPr lang="en-US" smtClean="0"/>
              <a:t>Conn. Gen. Stat. § 31-51t - §31-51aa</a:t>
            </a:r>
          </a:p>
          <a:p>
            <a:r>
              <a:rPr lang="en-US" smtClean="0"/>
              <a:t>Regulates urinalysis drug testing</a:t>
            </a:r>
          </a:p>
          <a:p>
            <a:r>
              <a:rPr lang="en-US" smtClean="0"/>
              <a:t>No random urinalysis testing</a:t>
            </a:r>
          </a:p>
          <a:p>
            <a:r>
              <a:rPr lang="en-US" smtClean="0"/>
              <a:t>Reasonable suspicion required</a:t>
            </a:r>
          </a:p>
          <a:p>
            <a:r>
              <a:rPr lang="en-US" smtClean="0"/>
              <a:t>Random testing okay for </a:t>
            </a:r>
            <a:r>
              <a:rPr lang="en-US" u="sng" smtClean="0"/>
              <a:t>designated</a:t>
            </a:r>
            <a:r>
              <a:rPr lang="en-US" smtClean="0"/>
              <a:t> safety sensitive positions</a:t>
            </a:r>
            <a:endParaRPr lang="en-US"/>
          </a:p>
        </p:txBody>
      </p:sp>
    </p:spTree>
    <p:extLst>
      <p:ext uri="{BB962C8B-B14F-4D97-AF65-F5344CB8AC3E}">
        <p14:creationId xmlns:p14="http://schemas.microsoft.com/office/powerpoint/2010/main" val="41417072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mtClean="0"/>
              <a:t>Questions</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1266" y="1828800"/>
            <a:ext cx="6521468" cy="4343400"/>
          </a:xfrm>
        </p:spPr>
      </p:pic>
    </p:spTree>
    <p:extLst>
      <p:ext uri="{BB962C8B-B14F-4D97-AF65-F5344CB8AC3E}">
        <p14:creationId xmlns:p14="http://schemas.microsoft.com/office/powerpoint/2010/main" val="26498568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533400"/>
            <a:ext cx="7924800" cy="1066800"/>
          </a:xfrm>
        </p:spPr>
        <p:txBody>
          <a:bodyPr/>
          <a:lstStyle/>
          <a:p>
            <a:pPr algn="ctr"/>
            <a:r>
              <a:rPr lang="en-US" altLang="en-US" sz="3600" smtClean="0">
                <a:latin typeface="Arial Narrow" pitchFamily="34" charset="0"/>
                <a:cs typeface="Arial"/>
              </a:rPr>
              <a:t>29 States Plus the District of Columbia </a:t>
            </a:r>
            <a:br>
              <a:rPr lang="en-US" altLang="en-US" sz="3600" smtClean="0">
                <a:latin typeface="Arial Narrow" pitchFamily="34" charset="0"/>
                <a:cs typeface="Arial"/>
              </a:rPr>
            </a:br>
            <a:r>
              <a:rPr lang="en-US" altLang="en-US" sz="3600" smtClean="0">
                <a:latin typeface="Arial Narrow" pitchFamily="34" charset="0"/>
                <a:cs typeface="Arial"/>
              </a:rPr>
              <a:t>Permit the Use of Medical Marijuana</a:t>
            </a:r>
          </a:p>
        </p:txBody>
      </p:sp>
      <p:sp>
        <p:nvSpPr>
          <p:cNvPr id="2" name="Content Placeholder 1"/>
          <p:cNvSpPr>
            <a:spLocks noGrp="1"/>
          </p:cNvSpPr>
          <p:nvPr>
            <p:ph sz="half" idx="1"/>
          </p:nvPr>
        </p:nvSpPr>
        <p:spPr>
          <a:xfrm>
            <a:off x="457200" y="1676400"/>
            <a:ext cx="4724400" cy="4449763"/>
          </a:xfrm>
        </p:spPr>
        <p:txBody>
          <a:bodyPr/>
          <a:lstStyle/>
          <a:p>
            <a:pPr>
              <a:lnSpc>
                <a:spcPct val="100000"/>
              </a:lnSpc>
              <a:spcAft>
                <a:spcPct val="0"/>
              </a:spcAft>
            </a:pPr>
            <a:r>
              <a:rPr lang="en-US" sz="2000" smtClean="0"/>
              <a:t>Alabama</a:t>
            </a:r>
          </a:p>
          <a:p>
            <a:pPr>
              <a:lnSpc>
                <a:spcPct val="100000"/>
              </a:lnSpc>
              <a:spcAft>
                <a:spcPct val="0"/>
              </a:spcAft>
            </a:pPr>
            <a:r>
              <a:rPr lang="en-US" sz="2000" smtClean="0"/>
              <a:t>Alaska</a:t>
            </a:r>
          </a:p>
          <a:p>
            <a:pPr>
              <a:lnSpc>
                <a:spcPct val="100000"/>
              </a:lnSpc>
              <a:spcAft>
                <a:spcPct val="0"/>
              </a:spcAft>
            </a:pPr>
            <a:r>
              <a:rPr lang="en-US" sz="2000" smtClean="0"/>
              <a:t>Arizona</a:t>
            </a:r>
          </a:p>
          <a:p>
            <a:pPr>
              <a:lnSpc>
                <a:spcPct val="100000"/>
              </a:lnSpc>
              <a:spcAft>
                <a:spcPct val="0"/>
              </a:spcAft>
            </a:pPr>
            <a:r>
              <a:rPr lang="en-US" sz="2000" smtClean="0"/>
              <a:t>Arkansas</a:t>
            </a:r>
          </a:p>
          <a:p>
            <a:pPr>
              <a:lnSpc>
                <a:spcPct val="100000"/>
              </a:lnSpc>
              <a:spcAft>
                <a:spcPct val="0"/>
              </a:spcAft>
            </a:pPr>
            <a:r>
              <a:rPr lang="en-US" sz="2000" smtClean="0"/>
              <a:t>California</a:t>
            </a:r>
          </a:p>
          <a:p>
            <a:pPr>
              <a:lnSpc>
                <a:spcPct val="100000"/>
              </a:lnSpc>
              <a:spcAft>
                <a:spcPct val="0"/>
              </a:spcAft>
            </a:pPr>
            <a:r>
              <a:rPr lang="en-US" sz="2000" smtClean="0"/>
              <a:t>Connecticut</a:t>
            </a:r>
          </a:p>
          <a:p>
            <a:pPr>
              <a:lnSpc>
                <a:spcPct val="100000"/>
              </a:lnSpc>
              <a:spcAft>
                <a:spcPct val="0"/>
              </a:spcAft>
            </a:pPr>
            <a:r>
              <a:rPr lang="en-US" sz="2000" smtClean="0"/>
              <a:t>Delaware</a:t>
            </a:r>
          </a:p>
          <a:p>
            <a:pPr>
              <a:lnSpc>
                <a:spcPct val="100000"/>
              </a:lnSpc>
              <a:spcAft>
                <a:spcPct val="0"/>
              </a:spcAft>
            </a:pPr>
            <a:r>
              <a:rPr lang="en-US" sz="2000" smtClean="0"/>
              <a:t>District of Columbia</a:t>
            </a:r>
          </a:p>
          <a:p>
            <a:pPr>
              <a:lnSpc>
                <a:spcPct val="100000"/>
              </a:lnSpc>
              <a:spcAft>
                <a:spcPct val="0"/>
              </a:spcAft>
            </a:pPr>
            <a:r>
              <a:rPr lang="en-US" sz="2000" smtClean="0"/>
              <a:t>Florida</a:t>
            </a:r>
          </a:p>
          <a:p>
            <a:pPr>
              <a:lnSpc>
                <a:spcPct val="100000"/>
              </a:lnSpc>
              <a:spcAft>
                <a:spcPct val="0"/>
              </a:spcAft>
            </a:pPr>
            <a:r>
              <a:rPr lang="en-US" sz="2000" smtClean="0"/>
              <a:t>Hawaii</a:t>
            </a:r>
          </a:p>
          <a:p>
            <a:pPr>
              <a:lnSpc>
                <a:spcPct val="100000"/>
              </a:lnSpc>
              <a:spcAft>
                <a:spcPct val="0"/>
              </a:spcAft>
            </a:pPr>
            <a:r>
              <a:rPr lang="en-US" sz="2000" smtClean="0"/>
              <a:t>Illinois</a:t>
            </a:r>
          </a:p>
          <a:p>
            <a:pPr>
              <a:lnSpc>
                <a:spcPct val="100000"/>
              </a:lnSpc>
              <a:spcAft>
                <a:spcPct val="0"/>
              </a:spcAft>
            </a:pPr>
            <a:r>
              <a:rPr lang="en-US" sz="2000" smtClean="0"/>
              <a:t>Maine</a:t>
            </a:r>
          </a:p>
          <a:p>
            <a:pPr>
              <a:lnSpc>
                <a:spcPct val="100000"/>
              </a:lnSpc>
              <a:spcAft>
                <a:spcPct val="0"/>
              </a:spcAft>
            </a:pPr>
            <a:r>
              <a:rPr lang="en-US" sz="2000" smtClean="0"/>
              <a:t>Maryland</a:t>
            </a:r>
          </a:p>
          <a:p>
            <a:pPr>
              <a:lnSpc>
                <a:spcPct val="100000"/>
              </a:lnSpc>
              <a:spcAft>
                <a:spcPct val="0"/>
              </a:spcAft>
            </a:pPr>
            <a:r>
              <a:rPr lang="en-US" sz="2000" smtClean="0"/>
              <a:t>Massachusetts</a:t>
            </a:r>
          </a:p>
          <a:p>
            <a:pPr>
              <a:lnSpc>
                <a:spcPct val="100000"/>
              </a:lnSpc>
              <a:spcAft>
                <a:spcPct val="0"/>
              </a:spcAft>
            </a:pPr>
            <a:r>
              <a:rPr lang="en-US" sz="2000" smtClean="0"/>
              <a:t>Michigan</a:t>
            </a:r>
          </a:p>
          <a:p>
            <a:endParaRPr lang="en-US" sz="2000"/>
          </a:p>
        </p:txBody>
      </p:sp>
      <p:sp>
        <p:nvSpPr>
          <p:cNvPr id="3" name="Content Placeholder 2"/>
          <p:cNvSpPr>
            <a:spLocks noGrp="1"/>
          </p:cNvSpPr>
          <p:nvPr>
            <p:ph sz="half" idx="2"/>
          </p:nvPr>
        </p:nvSpPr>
        <p:spPr>
          <a:xfrm>
            <a:off x="3200400" y="1676400"/>
            <a:ext cx="2362200" cy="4449763"/>
          </a:xfrm>
        </p:spPr>
        <p:txBody>
          <a:bodyPr/>
          <a:lstStyle/>
          <a:p>
            <a:pPr>
              <a:lnSpc>
                <a:spcPct val="100000"/>
              </a:lnSpc>
              <a:spcAft>
                <a:spcPct val="0"/>
              </a:spcAft>
            </a:pPr>
            <a:r>
              <a:rPr lang="en-US" sz="2000" smtClean="0"/>
              <a:t>Minnesota</a:t>
            </a:r>
          </a:p>
          <a:p>
            <a:pPr>
              <a:lnSpc>
                <a:spcPct val="100000"/>
              </a:lnSpc>
              <a:spcAft>
                <a:spcPct val="0"/>
              </a:spcAft>
            </a:pPr>
            <a:r>
              <a:rPr lang="en-US" sz="2000" smtClean="0"/>
              <a:t>Montana</a:t>
            </a:r>
          </a:p>
          <a:p>
            <a:pPr>
              <a:lnSpc>
                <a:spcPct val="100000"/>
              </a:lnSpc>
              <a:spcAft>
                <a:spcPct val="0"/>
              </a:spcAft>
            </a:pPr>
            <a:r>
              <a:rPr lang="en-US" sz="2000" smtClean="0"/>
              <a:t>Nevada</a:t>
            </a:r>
          </a:p>
          <a:p>
            <a:pPr>
              <a:lnSpc>
                <a:spcPct val="100000"/>
              </a:lnSpc>
              <a:spcAft>
                <a:spcPct val="0"/>
              </a:spcAft>
            </a:pPr>
            <a:r>
              <a:rPr lang="en-US" sz="2000" smtClean="0"/>
              <a:t>New Hampshire</a:t>
            </a:r>
          </a:p>
          <a:p>
            <a:pPr>
              <a:lnSpc>
                <a:spcPct val="100000"/>
              </a:lnSpc>
              <a:spcAft>
                <a:spcPct val="0"/>
              </a:spcAft>
            </a:pPr>
            <a:r>
              <a:rPr lang="en-US" sz="2000" smtClean="0"/>
              <a:t>New Jersey</a:t>
            </a:r>
          </a:p>
          <a:p>
            <a:pPr>
              <a:lnSpc>
                <a:spcPct val="100000"/>
              </a:lnSpc>
              <a:spcAft>
                <a:spcPct val="0"/>
              </a:spcAft>
            </a:pPr>
            <a:r>
              <a:rPr lang="en-US" sz="2000" smtClean="0"/>
              <a:t>New Mexico</a:t>
            </a:r>
          </a:p>
          <a:p>
            <a:pPr>
              <a:lnSpc>
                <a:spcPct val="100000"/>
              </a:lnSpc>
              <a:spcAft>
                <a:spcPct val="0"/>
              </a:spcAft>
            </a:pPr>
            <a:r>
              <a:rPr lang="en-US" sz="2000" smtClean="0"/>
              <a:t>New York</a:t>
            </a:r>
          </a:p>
          <a:p>
            <a:pPr>
              <a:lnSpc>
                <a:spcPct val="100000"/>
              </a:lnSpc>
              <a:spcAft>
                <a:spcPct val="0"/>
              </a:spcAft>
            </a:pPr>
            <a:r>
              <a:rPr lang="en-US" sz="2000" smtClean="0"/>
              <a:t>North Dakota</a:t>
            </a:r>
          </a:p>
          <a:p>
            <a:pPr>
              <a:lnSpc>
                <a:spcPct val="100000"/>
              </a:lnSpc>
              <a:spcAft>
                <a:spcPct val="0"/>
              </a:spcAft>
            </a:pPr>
            <a:r>
              <a:rPr lang="en-US" sz="2000" smtClean="0"/>
              <a:t>Ohio</a:t>
            </a:r>
          </a:p>
          <a:p>
            <a:pPr>
              <a:lnSpc>
                <a:spcPct val="100000"/>
              </a:lnSpc>
              <a:spcAft>
                <a:spcPct val="0"/>
              </a:spcAft>
            </a:pPr>
            <a:r>
              <a:rPr lang="en-US" sz="2000" smtClean="0"/>
              <a:t>Oregon</a:t>
            </a:r>
          </a:p>
          <a:p>
            <a:pPr>
              <a:lnSpc>
                <a:spcPct val="100000"/>
              </a:lnSpc>
              <a:spcAft>
                <a:spcPct val="0"/>
              </a:spcAft>
            </a:pPr>
            <a:r>
              <a:rPr lang="en-US" sz="2000" smtClean="0"/>
              <a:t>Pennsylvania</a:t>
            </a:r>
          </a:p>
          <a:p>
            <a:pPr>
              <a:lnSpc>
                <a:spcPct val="100000"/>
              </a:lnSpc>
              <a:spcAft>
                <a:spcPct val="0"/>
              </a:spcAft>
            </a:pPr>
            <a:r>
              <a:rPr lang="en-US" sz="2000" smtClean="0"/>
              <a:t>Rhode Island</a:t>
            </a:r>
          </a:p>
          <a:p>
            <a:pPr>
              <a:lnSpc>
                <a:spcPct val="100000"/>
              </a:lnSpc>
              <a:spcAft>
                <a:spcPct val="0"/>
              </a:spcAft>
            </a:pPr>
            <a:r>
              <a:rPr lang="en-US" sz="2000" smtClean="0"/>
              <a:t>Vermont</a:t>
            </a:r>
          </a:p>
          <a:p>
            <a:pPr>
              <a:lnSpc>
                <a:spcPct val="100000"/>
              </a:lnSpc>
              <a:spcAft>
                <a:spcPct val="0"/>
              </a:spcAft>
            </a:pPr>
            <a:r>
              <a:rPr lang="en-US" sz="2000" smtClean="0"/>
              <a:t>Washington</a:t>
            </a:r>
          </a:p>
          <a:p>
            <a:pPr>
              <a:lnSpc>
                <a:spcPct val="100000"/>
              </a:lnSpc>
              <a:spcAft>
                <a:spcPct val="0"/>
              </a:spcAft>
            </a:pPr>
            <a:r>
              <a:rPr lang="en-US" sz="2000" smtClean="0"/>
              <a:t>West Virginia</a:t>
            </a:r>
            <a:endParaRPr lang="en-US" sz="20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971800"/>
            <a:ext cx="3048000" cy="2033016"/>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lstStyle/>
          <a:p>
            <a:pPr algn="ctr"/>
            <a:r>
              <a:rPr lang="en-US" smtClean="0"/>
              <a:t>Connecticut Employer Defined</a:t>
            </a:r>
            <a:endParaRPr lang="en-US"/>
          </a:p>
        </p:txBody>
      </p:sp>
      <p:sp>
        <p:nvSpPr>
          <p:cNvPr id="6" name="Content Placeholder 5"/>
          <p:cNvSpPr>
            <a:spLocks noGrp="1"/>
          </p:cNvSpPr>
          <p:nvPr>
            <p:ph idx="1"/>
          </p:nvPr>
        </p:nvSpPr>
        <p:spPr/>
        <p:txBody>
          <a:bodyPr/>
          <a:lstStyle/>
          <a:p>
            <a:pPr>
              <a:lnSpc>
                <a:spcPct val="100000"/>
              </a:lnSpc>
              <a:spcAft>
                <a:spcPts val="600"/>
              </a:spcAft>
            </a:pPr>
            <a:r>
              <a:rPr lang="en-US" sz="2400" smtClean="0"/>
              <a:t>Conn. Gen. Statute Sec. 21a-408p:  For the purposes of this section:</a:t>
            </a:r>
          </a:p>
          <a:p>
            <a:pPr marL="400050" lvl="1" indent="0">
              <a:lnSpc>
                <a:spcPct val="100000"/>
              </a:lnSpc>
              <a:spcAft>
                <a:spcPts val="600"/>
              </a:spcAft>
              <a:buNone/>
            </a:pPr>
            <a:r>
              <a:rPr lang="en-US" sz="2200" smtClean="0"/>
              <a:t> - “Employer” means a person engaged in business who has </a:t>
            </a:r>
            <a:r>
              <a:rPr lang="en-US" sz="2200" b="1" smtClean="0"/>
              <a:t>one </a:t>
            </a:r>
            <a:r>
              <a:rPr lang="en-US" sz="2200" smtClean="0"/>
              <a:t>or more employees, including the state and any political subdivision of the state.</a:t>
            </a:r>
          </a:p>
          <a:p>
            <a:pPr marL="400050" lvl="1" indent="0">
              <a:lnSpc>
                <a:spcPct val="100000"/>
              </a:lnSpc>
              <a:spcAft>
                <a:spcPts val="600"/>
              </a:spcAft>
              <a:buNone/>
            </a:pPr>
            <a:endParaRPr lang="en-US" sz="2200"/>
          </a:p>
        </p:txBody>
      </p:sp>
      <p:pic>
        <p:nvPicPr>
          <p:cNvPr id="3074" name="Picture 2" descr="C:\Users\lcaron\AppData\Local\Microsoft\Windows\Temporary Internet Files\Content.IE5\5DA2PAPI\mmj[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4200" y="3718560"/>
            <a:ext cx="3200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639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pPr algn="ctr"/>
            <a:r>
              <a:rPr lang="en-US" sz="3800" smtClean="0"/>
              <a:t>Compare Definition of Employer Under </a:t>
            </a:r>
            <a:br>
              <a:rPr lang="en-US" sz="3800" smtClean="0"/>
            </a:br>
            <a:r>
              <a:rPr lang="en-US" sz="3800" smtClean="0"/>
              <a:t>CT Fair Employment Practices Act</a:t>
            </a:r>
            <a:endParaRPr lang="en-US" sz="3800"/>
          </a:p>
        </p:txBody>
      </p:sp>
      <p:sp>
        <p:nvSpPr>
          <p:cNvPr id="3" name="Content Placeholder 2"/>
          <p:cNvSpPr>
            <a:spLocks noGrp="1"/>
          </p:cNvSpPr>
          <p:nvPr>
            <p:ph idx="1"/>
          </p:nvPr>
        </p:nvSpPr>
        <p:spPr>
          <a:xfrm>
            <a:off x="457200" y="2209800"/>
            <a:ext cx="8229600" cy="3962400"/>
          </a:xfrm>
        </p:spPr>
        <p:txBody>
          <a:bodyPr/>
          <a:lstStyle/>
          <a:p>
            <a:r>
              <a:rPr lang="en-US" sz="2200" smtClean="0"/>
              <a:t>Employer includes the state and all political subdivisions thereof and means any person or employer with </a:t>
            </a:r>
            <a:r>
              <a:rPr lang="en-US" sz="2200" b="1" smtClean="0"/>
              <a:t>three</a:t>
            </a:r>
            <a:r>
              <a:rPr lang="en-US" sz="2200" smtClean="0"/>
              <a:t> or more persons in such person’s or employer’s employ.</a:t>
            </a:r>
          </a:p>
          <a:p>
            <a:pPr marL="0" indent="0">
              <a:buNone/>
            </a:pPr>
            <a:endParaRPr lang="en-US" sz="28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810000"/>
            <a:ext cx="2410689" cy="1828800"/>
          </a:xfrm>
          <a:prstGeom prst="rect">
            <a:avLst/>
          </a:prstGeom>
        </p:spPr>
      </p:pic>
    </p:spTree>
    <p:extLst>
      <p:ext uri="{BB962C8B-B14F-4D97-AF65-F5344CB8AC3E}">
        <p14:creationId xmlns:p14="http://schemas.microsoft.com/office/powerpoint/2010/main" val="22294465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mtClean="0"/>
              <a:t>Anti-Discrimination Provision</a:t>
            </a:r>
            <a:endParaRPr lang="en-US"/>
          </a:p>
        </p:txBody>
      </p:sp>
      <p:sp>
        <p:nvSpPr>
          <p:cNvPr id="3" name="Content Placeholder 2"/>
          <p:cNvSpPr>
            <a:spLocks noGrp="1"/>
          </p:cNvSpPr>
          <p:nvPr>
            <p:ph idx="1"/>
          </p:nvPr>
        </p:nvSpPr>
        <p:spPr/>
        <p:txBody>
          <a:bodyPr/>
          <a:lstStyle/>
          <a:p>
            <a:pPr>
              <a:lnSpc>
                <a:spcPct val="100000"/>
              </a:lnSpc>
              <a:spcAft>
                <a:spcPts val="600"/>
              </a:spcAft>
            </a:pPr>
            <a:r>
              <a:rPr lang="en-US" sz="2200" smtClean="0"/>
              <a:t>(b) Unless required by federal law or required to obtain federal funding:</a:t>
            </a:r>
          </a:p>
          <a:p>
            <a:r>
              <a:rPr lang="en-US" sz="2200" smtClean="0"/>
              <a:t>(3) No employer may refuse to hire a person or may discharge, penalize or threaten an employee solely on the basis of such person’s or employee’s status as a qualifying patient or primary caregiver under sections 21a-408 to 21a-408n, inclusive.</a:t>
            </a:r>
            <a:endParaRPr lang="en-US" sz="2200"/>
          </a:p>
        </p:txBody>
      </p:sp>
      <p:pic>
        <p:nvPicPr>
          <p:cNvPr id="4098" name="Picture 2" descr="C:\Users\lcaron\AppData\Local\Microsoft\Windows\Temporary Internet Files\Content.IE5\HP2OVS5U\dis[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05200" y="40386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333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z="3400" smtClean="0"/>
              <a:t>Connecticut Drug-Free Workplace Policies Allowed</a:t>
            </a:r>
            <a:endParaRPr lang="en-US" sz="3400"/>
          </a:p>
        </p:txBody>
      </p:sp>
      <p:sp>
        <p:nvSpPr>
          <p:cNvPr id="3" name="Content Placeholder 2"/>
          <p:cNvSpPr>
            <a:spLocks noGrp="1"/>
          </p:cNvSpPr>
          <p:nvPr>
            <p:ph idx="1"/>
          </p:nvPr>
        </p:nvSpPr>
        <p:spPr/>
        <p:txBody>
          <a:bodyPr/>
          <a:lstStyle/>
          <a:p>
            <a:r>
              <a:rPr lang="en-US" sz="2200" smtClean="0"/>
              <a:t>Nothing in this subdivision shall restrict an employer’s ability to prohibit the use of intoxicating substances during work hours or restrict an employer’s ability to discipline an employee for being under the influence of intoxicating substances during work hours.</a:t>
            </a:r>
          </a:p>
          <a:p>
            <a:pPr marL="0" indent="0">
              <a:buNone/>
            </a:pPr>
            <a:endParaRPr lang="en-US" sz="22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886200"/>
            <a:ext cx="2401376" cy="1737360"/>
          </a:xfrm>
          <a:prstGeom prst="rect">
            <a:avLst/>
          </a:prstGeom>
        </p:spPr>
      </p:pic>
    </p:spTree>
    <p:extLst>
      <p:ext uri="{BB962C8B-B14F-4D97-AF65-F5344CB8AC3E}">
        <p14:creationId xmlns:p14="http://schemas.microsoft.com/office/powerpoint/2010/main" val="13572048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z="4000" smtClean="0"/>
              <a:t>Marijuana in the Workplace Not Protected</a:t>
            </a:r>
            <a:endParaRPr lang="en-US" sz="4000"/>
          </a:p>
        </p:txBody>
      </p:sp>
      <p:sp>
        <p:nvSpPr>
          <p:cNvPr id="3" name="Content Placeholder 2"/>
          <p:cNvSpPr>
            <a:spLocks noGrp="1"/>
          </p:cNvSpPr>
          <p:nvPr>
            <p:ph idx="1"/>
          </p:nvPr>
        </p:nvSpPr>
        <p:spPr>
          <a:xfrm>
            <a:off x="457200" y="1981200"/>
            <a:ext cx="8229600" cy="4191000"/>
          </a:xfrm>
        </p:spPr>
        <p:txBody>
          <a:bodyPr/>
          <a:lstStyle/>
          <a:p>
            <a:pPr>
              <a:lnSpc>
                <a:spcPct val="100000"/>
              </a:lnSpc>
              <a:spcAft>
                <a:spcPts val="600"/>
              </a:spcAft>
            </a:pPr>
            <a:r>
              <a:rPr lang="en-US" sz="2400" smtClean="0"/>
              <a:t>Protections do </a:t>
            </a:r>
            <a:r>
              <a:rPr lang="en-US" sz="2400" b="1" smtClean="0"/>
              <a:t>not</a:t>
            </a:r>
            <a:r>
              <a:rPr lang="en-US" sz="2400" smtClean="0"/>
              <a:t> apply to:</a:t>
            </a:r>
          </a:p>
          <a:p>
            <a:pPr lvl="1" indent="-342900">
              <a:lnSpc>
                <a:spcPct val="100000"/>
              </a:lnSpc>
              <a:spcAft>
                <a:spcPts val="600"/>
              </a:spcAft>
              <a:buFont typeface="Arial Narrow" panose="020B0606020202030204" pitchFamily="34" charset="0"/>
              <a:buChar char="─"/>
            </a:pPr>
            <a:r>
              <a:rPr lang="en-US" sz="2400" smtClean="0"/>
              <a:t>The ingestion of marijuana (A) in a motor bus or a school bus or in any other moving vehicle, (B) </a:t>
            </a:r>
            <a:r>
              <a:rPr lang="en-US" sz="2400" b="1" smtClean="0"/>
              <a:t>in the workplace</a:t>
            </a:r>
            <a:r>
              <a:rPr lang="en-US" sz="2400" smtClean="0"/>
              <a:t>, (C) on any school grounds or any public or private school, dormitory, college or university property, (D) in any public place, or (E) in the presence of a person under the age of eighteen.</a:t>
            </a:r>
          </a:p>
          <a:p>
            <a:pPr lvl="1" indent="-342900">
              <a:lnSpc>
                <a:spcPct val="100000"/>
              </a:lnSpc>
              <a:spcAft>
                <a:spcPct val="0"/>
              </a:spcAft>
              <a:buFont typeface="Arial Narrow" panose="020B0606020202030204" pitchFamily="34" charset="0"/>
              <a:buChar char="─"/>
            </a:pPr>
            <a:r>
              <a:rPr lang="en-US" sz="2400" smtClean="0"/>
              <a:t>“Presence” means within the direct line of sight of the palliative use of marijuana or exposure to second-hand marijuana smoke, or both.</a:t>
            </a:r>
            <a:endParaRPr lang="en-US" sz="2400"/>
          </a:p>
        </p:txBody>
      </p:sp>
    </p:spTree>
    <p:extLst>
      <p:ext uri="{BB962C8B-B14F-4D97-AF65-F5344CB8AC3E}">
        <p14:creationId xmlns:p14="http://schemas.microsoft.com/office/powerpoint/2010/main" val="27457276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pPr algn="ctr"/>
            <a:r>
              <a:rPr lang="en-US" smtClean="0"/>
              <a:t>Covered Conditions</a:t>
            </a:r>
            <a:endParaRPr lang="en-US"/>
          </a:p>
        </p:txBody>
      </p:sp>
      <p:sp>
        <p:nvSpPr>
          <p:cNvPr id="3" name="Content Placeholder 2"/>
          <p:cNvSpPr>
            <a:spLocks noGrp="1"/>
          </p:cNvSpPr>
          <p:nvPr>
            <p:ph idx="1"/>
          </p:nvPr>
        </p:nvSpPr>
        <p:spPr>
          <a:xfrm>
            <a:off x="457200" y="1905000"/>
            <a:ext cx="8229600" cy="4267200"/>
          </a:xfrm>
        </p:spPr>
        <p:txBody>
          <a:bodyPr/>
          <a:lstStyle/>
          <a:p>
            <a:pPr>
              <a:lnSpc>
                <a:spcPct val="100000"/>
              </a:lnSpc>
              <a:spcAft>
                <a:spcPts val="600"/>
              </a:spcAft>
            </a:pPr>
            <a:r>
              <a:rPr lang="en-US" sz="2400" smtClean="0"/>
              <a:t>For Adults, Debilitating Medical Conditions Include:</a:t>
            </a:r>
          </a:p>
          <a:p>
            <a:pPr lvl="1" indent="-342900">
              <a:lnSpc>
                <a:spcPct val="100000"/>
              </a:lnSpc>
              <a:spcAft>
                <a:spcPct val="0"/>
              </a:spcAft>
              <a:buFont typeface="Arial Narrow" panose="020B0606020202030204" pitchFamily="34" charset="0"/>
              <a:buChar char="─"/>
            </a:pPr>
            <a:r>
              <a:rPr lang="en-US" sz="2400" smtClean="0"/>
              <a:t>Cancer</a:t>
            </a:r>
          </a:p>
          <a:p>
            <a:pPr lvl="1" indent="-342900">
              <a:lnSpc>
                <a:spcPct val="100000"/>
              </a:lnSpc>
              <a:spcAft>
                <a:spcPct val="0"/>
              </a:spcAft>
              <a:buFont typeface="Arial Narrow" panose="020B0606020202030204" pitchFamily="34" charset="0"/>
              <a:buChar char="─"/>
            </a:pPr>
            <a:r>
              <a:rPr lang="en-US" sz="2400" smtClean="0"/>
              <a:t>Glaucoma</a:t>
            </a:r>
            <a:endParaRPr lang="en-US" sz="2400"/>
          </a:p>
          <a:p>
            <a:pPr lvl="1" indent="-342900">
              <a:lnSpc>
                <a:spcPct val="100000"/>
              </a:lnSpc>
              <a:spcAft>
                <a:spcPct val="0"/>
              </a:spcAft>
              <a:buFont typeface="Arial Narrow" panose="020B0606020202030204" pitchFamily="34" charset="0"/>
              <a:buChar char="─"/>
            </a:pPr>
            <a:r>
              <a:rPr lang="en-US" sz="2400" smtClean="0"/>
              <a:t>Positive Status for Human Immunodeficiency Virus or Acquired Immune Deficiency Syndrome</a:t>
            </a:r>
          </a:p>
          <a:p>
            <a:pPr lvl="1" indent="-342900">
              <a:lnSpc>
                <a:spcPct val="100000"/>
              </a:lnSpc>
              <a:spcAft>
                <a:spcPct val="0"/>
              </a:spcAft>
              <a:buFont typeface="Arial Narrow" panose="020B0606020202030204" pitchFamily="34" charset="0"/>
              <a:buChar char="─"/>
            </a:pPr>
            <a:r>
              <a:rPr lang="en-US" sz="2400" smtClean="0"/>
              <a:t>Parkinson’s Disease</a:t>
            </a:r>
          </a:p>
          <a:p>
            <a:pPr lvl="1" indent="-342900">
              <a:lnSpc>
                <a:spcPct val="100000"/>
              </a:lnSpc>
              <a:spcAft>
                <a:spcPct val="0"/>
              </a:spcAft>
              <a:buFont typeface="Arial Narrow" panose="020B0606020202030204" pitchFamily="34" charset="0"/>
              <a:buChar char="─"/>
            </a:pPr>
            <a:r>
              <a:rPr lang="en-US" sz="2400" smtClean="0"/>
              <a:t>Multiple Sclerosis</a:t>
            </a:r>
          </a:p>
          <a:p>
            <a:pPr lvl="1" indent="-342900">
              <a:lnSpc>
                <a:spcPct val="100000"/>
              </a:lnSpc>
              <a:spcAft>
                <a:spcPct val="0"/>
              </a:spcAft>
              <a:buFont typeface="Arial Narrow" panose="020B0606020202030204" pitchFamily="34" charset="0"/>
              <a:buChar char="─"/>
            </a:pPr>
            <a:r>
              <a:rPr lang="en-US" sz="2400" smtClean="0"/>
              <a:t>Damage to the Nervous Tissue of the Spinal Cord with Objective Neurological Indication of Intractable Spasticity</a:t>
            </a:r>
          </a:p>
        </p:txBody>
      </p:sp>
    </p:spTree>
    <p:extLst>
      <p:ext uri="{BB962C8B-B14F-4D97-AF65-F5344CB8AC3E}">
        <p14:creationId xmlns:p14="http://schemas.microsoft.com/office/powerpoint/2010/main" val="29635454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6.01.27"/>
  <p:tag name="AS_TITLE" val="Aspose.Slides for .NET 4.0"/>
  <p:tag name="AS_VERSION" val="16.1.0.0"/>
</p:tagLst>
</file>

<file path=ppt/theme/theme1.xml><?xml version="1.0" encoding="utf-8"?>
<a:theme xmlns:a="http://schemas.openxmlformats.org/drawingml/2006/main" name="iMurtha PowerPoint Template">
  <a:themeElements>
    <a:clrScheme name="Custom 13">
      <a:dk1>
        <a:srgbClr val="C15F20"/>
      </a:dk1>
      <a:lt1>
        <a:srgbClr val="FFFFFF"/>
      </a:lt1>
      <a:dk2>
        <a:srgbClr val="FFFFFF"/>
      </a:dk2>
      <a:lt2>
        <a:srgbClr val="FFFFFF"/>
      </a:lt2>
      <a:accent1>
        <a:srgbClr val="A2AEB7"/>
      </a:accent1>
      <a:accent2>
        <a:srgbClr val="C15F20"/>
      </a:accent2>
      <a:accent3>
        <a:srgbClr val="FFFFFF"/>
      </a:accent3>
      <a:accent4>
        <a:srgbClr val="A4501A"/>
      </a:accent4>
      <a:accent5>
        <a:srgbClr val="CED3D8"/>
      </a:accent5>
      <a:accent6>
        <a:srgbClr val="C15F20"/>
      </a:accent6>
      <a:hlink>
        <a:srgbClr val="005EB8"/>
      </a:hlink>
      <a:folHlink>
        <a:srgbClr val="2595FF"/>
      </a:folHlink>
    </a:clrScheme>
    <a:fontScheme name="2_Murtha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2_Murtha Template 1">
        <a:dk1>
          <a:srgbClr val="C15F20"/>
        </a:dk1>
        <a:lt1>
          <a:srgbClr val="FFFFFF"/>
        </a:lt1>
        <a:dk2>
          <a:srgbClr val="00274C"/>
        </a:dk2>
        <a:lt2>
          <a:srgbClr val="D7C300"/>
        </a:lt2>
        <a:accent1>
          <a:srgbClr val="A2AEB7"/>
        </a:accent1>
        <a:accent2>
          <a:srgbClr val="94A545"/>
        </a:accent2>
        <a:accent3>
          <a:srgbClr val="FFFFFF"/>
        </a:accent3>
        <a:accent4>
          <a:srgbClr val="A4501A"/>
        </a:accent4>
        <a:accent5>
          <a:srgbClr val="CED3D8"/>
        </a:accent5>
        <a:accent6>
          <a:srgbClr val="86953E"/>
        </a:accent6>
        <a:hlink>
          <a:srgbClr val="BC5FBC"/>
        </a:hlink>
        <a:folHlink>
          <a:srgbClr val="977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iMurtha PowerPoint Template</Template>
  <TotalTime>0</TotalTime>
  <Words>1099</Words>
  <Application>Microsoft Office PowerPoint</Application>
  <PresentationFormat>On-screen Show (4:3)</PresentationFormat>
  <Paragraphs>159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Arial Narrow</vt:lpstr>
      <vt:lpstr>Wingdings</vt:lpstr>
      <vt:lpstr>iMurtha PowerPoint Template</vt:lpstr>
      <vt:lpstr>Medical Marijuana in the Connecticut Workplace</vt:lpstr>
      <vt:lpstr>Presented By</vt:lpstr>
      <vt:lpstr>29 States Plus the District of Columbia  Permit the Use of Medical Marijuana</vt:lpstr>
      <vt:lpstr>Connecticut Employer Defined</vt:lpstr>
      <vt:lpstr>Compare Definition of Employer Under  CT Fair Employment Practices Act</vt:lpstr>
      <vt:lpstr>Anti-Discrimination Provision</vt:lpstr>
      <vt:lpstr>Connecticut Drug-Free Workplace Policies Allowed</vt:lpstr>
      <vt:lpstr>Marijuana in the Workplace Not Protected</vt:lpstr>
      <vt:lpstr>Covered Conditions</vt:lpstr>
      <vt:lpstr>Covered Conditions</vt:lpstr>
      <vt:lpstr>Logistics</vt:lpstr>
      <vt:lpstr>Employer Legal Issues With Medical Marijuana</vt:lpstr>
      <vt:lpstr>Employer Legal Issues Continued</vt:lpstr>
      <vt:lpstr>State Accommodation Laws</vt:lpstr>
      <vt:lpstr>ADA</vt:lpstr>
      <vt:lpstr>ADA</vt:lpstr>
      <vt:lpstr>ADA</vt:lpstr>
      <vt:lpstr>ADA</vt:lpstr>
      <vt:lpstr>FMLA</vt:lpstr>
      <vt:lpstr>OSHA Duty to Provide Safe Workplace</vt:lpstr>
      <vt:lpstr>Drug Free Workplace Policies</vt:lpstr>
      <vt:lpstr>Drug Testing Policy Recommendations</vt:lpstr>
      <vt:lpstr>Connecticut Drug Testing</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2018-04-19T13:14:04Z</dcterms:modified>
</cp:coreProperties>
</file>