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96" r:id="rId2"/>
    <p:sldId id="554" r:id="rId3"/>
    <p:sldId id="623" r:id="rId4"/>
    <p:sldId id="625" r:id="rId5"/>
    <p:sldId id="626" r:id="rId6"/>
    <p:sldId id="628" r:id="rId7"/>
    <p:sldId id="629" r:id="rId8"/>
    <p:sldId id="627" r:id="rId9"/>
    <p:sldId id="591" r:id="rId10"/>
    <p:sldId id="630" r:id="rId11"/>
    <p:sldId id="631" r:id="rId12"/>
    <p:sldId id="618" r:id="rId13"/>
    <p:sldId id="634" r:id="rId14"/>
    <p:sldId id="643" r:id="rId15"/>
    <p:sldId id="637" r:id="rId16"/>
    <p:sldId id="636" r:id="rId17"/>
    <p:sldId id="622" r:id="rId18"/>
    <p:sldId id="609" r:id="rId19"/>
    <p:sldId id="639" r:id="rId20"/>
    <p:sldId id="620" r:id="rId21"/>
    <p:sldId id="602" r:id="rId22"/>
    <p:sldId id="59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515"/>
    <a:srgbClr val="76AA16"/>
    <a:srgbClr val="7CC80C"/>
    <a:srgbClr val="717384"/>
    <a:srgbClr val="406DB2"/>
    <a:srgbClr val="3B65A3"/>
    <a:srgbClr val="A5CE53"/>
    <a:srgbClr val="5183BB"/>
    <a:srgbClr val="94CCE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1726" autoAdjust="0"/>
  </p:normalViewPr>
  <p:slideViewPr>
    <p:cSldViewPr snapToGrid="0" snapToObjects="1">
      <p:cViewPr>
        <p:scale>
          <a:sx n="64" d="100"/>
          <a:sy n="64" d="100"/>
        </p:scale>
        <p:origin x="-486"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95F853-43D8-3942-892C-2EA0358EE399}" type="datetimeFigureOut">
              <a:rPr lang="en-US" smtClean="0"/>
              <a:t>10/11/2016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863604-E500-E949-8941-EBAF6F04864C}" type="slidenum">
              <a:rPr lang="en-US" smtClean="0"/>
              <a:t>‹#›</a:t>
            </a:fld>
            <a:endParaRPr lang="en-US" dirty="0"/>
          </a:p>
        </p:txBody>
      </p:sp>
    </p:spTree>
    <p:extLst>
      <p:ext uri="{BB962C8B-B14F-4D97-AF65-F5344CB8AC3E}">
        <p14:creationId xmlns:p14="http://schemas.microsoft.com/office/powerpoint/2010/main" val="1507585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06711-025F-5B4E-851B-BF8FA62FC2C3}" type="datetimeFigureOut">
              <a:rPr lang="en-US" smtClean="0"/>
              <a:t>10/11/2016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0A294-9D90-E641-8EC1-3999F211BBF5}" type="slidenum">
              <a:rPr lang="en-US" smtClean="0"/>
              <a:t>‹#›</a:t>
            </a:fld>
            <a:endParaRPr lang="en-US" dirty="0"/>
          </a:p>
        </p:txBody>
      </p:sp>
    </p:spTree>
    <p:extLst>
      <p:ext uri="{BB962C8B-B14F-4D97-AF65-F5344CB8AC3E}">
        <p14:creationId xmlns:p14="http://schemas.microsoft.com/office/powerpoint/2010/main" val="2133377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0A294-9D90-E641-8EC1-3999F211BBF5}" type="slidenum">
              <a:rPr lang="en-US" smtClean="0"/>
              <a:t>1</a:t>
            </a:fld>
            <a:endParaRPr lang="en-US" dirty="0"/>
          </a:p>
        </p:txBody>
      </p:sp>
    </p:spTree>
    <p:extLst>
      <p:ext uri="{BB962C8B-B14F-4D97-AF65-F5344CB8AC3E}">
        <p14:creationId xmlns:p14="http://schemas.microsoft.com/office/powerpoint/2010/main" val="12195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10</a:t>
            </a:fld>
            <a:endParaRPr lang="en-US" dirty="0"/>
          </a:p>
        </p:txBody>
      </p:sp>
    </p:spTree>
    <p:extLst>
      <p:ext uri="{BB962C8B-B14F-4D97-AF65-F5344CB8AC3E}">
        <p14:creationId xmlns:p14="http://schemas.microsoft.com/office/powerpoint/2010/main" val="321840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11</a:t>
            </a:fld>
            <a:endParaRPr lang="en-US" dirty="0"/>
          </a:p>
        </p:txBody>
      </p:sp>
    </p:spTree>
    <p:extLst>
      <p:ext uri="{BB962C8B-B14F-4D97-AF65-F5344CB8AC3E}">
        <p14:creationId xmlns:p14="http://schemas.microsoft.com/office/powerpoint/2010/main" val="153112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12</a:t>
            </a:fld>
            <a:endParaRPr lang="en-US" dirty="0"/>
          </a:p>
        </p:txBody>
      </p:sp>
    </p:spTree>
    <p:extLst>
      <p:ext uri="{BB962C8B-B14F-4D97-AF65-F5344CB8AC3E}">
        <p14:creationId xmlns:p14="http://schemas.microsoft.com/office/powerpoint/2010/main" val="110143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13</a:t>
            </a:fld>
            <a:endParaRPr lang="en-US" dirty="0"/>
          </a:p>
        </p:txBody>
      </p:sp>
    </p:spTree>
    <p:extLst>
      <p:ext uri="{BB962C8B-B14F-4D97-AF65-F5344CB8AC3E}">
        <p14:creationId xmlns:p14="http://schemas.microsoft.com/office/powerpoint/2010/main" val="290010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14</a:t>
            </a:fld>
            <a:endParaRPr lang="en-US" dirty="0"/>
          </a:p>
        </p:txBody>
      </p:sp>
    </p:spTree>
    <p:extLst>
      <p:ext uri="{BB962C8B-B14F-4D97-AF65-F5344CB8AC3E}">
        <p14:creationId xmlns:p14="http://schemas.microsoft.com/office/powerpoint/2010/main" val="202307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15</a:t>
            </a:fld>
            <a:endParaRPr lang="en-US" dirty="0"/>
          </a:p>
        </p:txBody>
      </p:sp>
    </p:spTree>
    <p:extLst>
      <p:ext uri="{BB962C8B-B14F-4D97-AF65-F5344CB8AC3E}">
        <p14:creationId xmlns:p14="http://schemas.microsoft.com/office/powerpoint/2010/main" val="227069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16</a:t>
            </a:fld>
            <a:endParaRPr lang="en-US" dirty="0"/>
          </a:p>
        </p:txBody>
      </p:sp>
    </p:spTree>
    <p:extLst>
      <p:ext uri="{BB962C8B-B14F-4D97-AF65-F5344CB8AC3E}">
        <p14:creationId xmlns:p14="http://schemas.microsoft.com/office/powerpoint/2010/main" val="200645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17</a:t>
            </a:fld>
            <a:endParaRPr lang="en-US" dirty="0"/>
          </a:p>
        </p:txBody>
      </p:sp>
    </p:spTree>
    <p:extLst>
      <p:ext uri="{BB962C8B-B14F-4D97-AF65-F5344CB8AC3E}">
        <p14:creationId xmlns:p14="http://schemas.microsoft.com/office/powerpoint/2010/main" val="6833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18</a:t>
            </a:fld>
            <a:endParaRPr lang="en-US" dirty="0"/>
          </a:p>
        </p:txBody>
      </p:sp>
    </p:spTree>
    <p:extLst>
      <p:ext uri="{BB962C8B-B14F-4D97-AF65-F5344CB8AC3E}">
        <p14:creationId xmlns:p14="http://schemas.microsoft.com/office/powerpoint/2010/main" val="260989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19</a:t>
            </a:fld>
            <a:endParaRPr lang="en-US" dirty="0"/>
          </a:p>
        </p:txBody>
      </p:sp>
    </p:spTree>
    <p:extLst>
      <p:ext uri="{BB962C8B-B14F-4D97-AF65-F5344CB8AC3E}">
        <p14:creationId xmlns:p14="http://schemas.microsoft.com/office/powerpoint/2010/main" val="244903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7B0A294-9D90-E641-8EC1-3999F211BBF5}" type="slidenum">
              <a:rPr lang="en-US" smtClean="0"/>
              <a:t>2</a:t>
            </a:fld>
            <a:endParaRPr lang="en-US" dirty="0"/>
          </a:p>
        </p:txBody>
      </p:sp>
    </p:spTree>
    <p:extLst>
      <p:ext uri="{BB962C8B-B14F-4D97-AF65-F5344CB8AC3E}">
        <p14:creationId xmlns:p14="http://schemas.microsoft.com/office/powerpoint/2010/main" val="384859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20</a:t>
            </a:fld>
            <a:endParaRPr lang="en-US" dirty="0"/>
          </a:p>
        </p:txBody>
      </p:sp>
    </p:spTree>
    <p:extLst>
      <p:ext uri="{BB962C8B-B14F-4D97-AF65-F5344CB8AC3E}">
        <p14:creationId xmlns:p14="http://schemas.microsoft.com/office/powerpoint/2010/main" val="369680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21</a:t>
            </a:fld>
            <a:endParaRPr lang="en-US" dirty="0"/>
          </a:p>
        </p:txBody>
      </p:sp>
    </p:spTree>
    <p:extLst>
      <p:ext uri="{BB962C8B-B14F-4D97-AF65-F5344CB8AC3E}">
        <p14:creationId xmlns:p14="http://schemas.microsoft.com/office/powerpoint/2010/main" val="315444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3F11EE-8138-4586-B356-DD6CA0FBC767}" type="slidenum">
              <a:rPr lang="en-US" smtClean="0"/>
              <a:pPr>
                <a:defRPr/>
              </a:pPr>
              <a:t>22</a:t>
            </a:fld>
            <a:endParaRPr lang="en-US" dirty="0"/>
          </a:p>
        </p:txBody>
      </p:sp>
    </p:spTree>
    <p:extLst>
      <p:ext uri="{BB962C8B-B14F-4D97-AF65-F5344CB8AC3E}">
        <p14:creationId xmlns:p14="http://schemas.microsoft.com/office/powerpoint/2010/main" val="235305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213442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4</a:t>
            </a:fld>
            <a:endParaRPr lang="en-US" dirty="0"/>
          </a:p>
        </p:txBody>
      </p:sp>
    </p:spTree>
    <p:extLst>
      <p:ext uri="{BB962C8B-B14F-4D97-AF65-F5344CB8AC3E}">
        <p14:creationId xmlns:p14="http://schemas.microsoft.com/office/powerpoint/2010/main" val="83324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smtClean="0"/>
          </a:p>
        </p:txBody>
      </p:sp>
      <p:sp>
        <p:nvSpPr>
          <p:cNvPr id="4" name="Slide Number Placeholder 3"/>
          <p:cNvSpPr>
            <a:spLocks noGrp="1"/>
          </p:cNvSpPr>
          <p:nvPr>
            <p:ph type="sldNum" sz="quarter" idx="10"/>
          </p:nvPr>
        </p:nvSpPr>
        <p:spPr/>
        <p:txBody>
          <a:bodyPr/>
          <a:lstStyle/>
          <a:p>
            <a:fld id="{67B0A294-9D90-E641-8EC1-3999F211BBF5}" type="slidenum">
              <a:rPr lang="en-US" smtClean="0"/>
              <a:t>5</a:t>
            </a:fld>
            <a:endParaRPr lang="en-US" dirty="0"/>
          </a:p>
        </p:txBody>
      </p:sp>
    </p:spTree>
    <p:extLst>
      <p:ext uri="{BB962C8B-B14F-4D97-AF65-F5344CB8AC3E}">
        <p14:creationId xmlns:p14="http://schemas.microsoft.com/office/powerpoint/2010/main" val="325528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6</a:t>
            </a:fld>
            <a:endParaRPr lang="en-US" dirty="0"/>
          </a:p>
        </p:txBody>
      </p:sp>
    </p:spTree>
    <p:extLst>
      <p:ext uri="{BB962C8B-B14F-4D97-AF65-F5344CB8AC3E}">
        <p14:creationId xmlns:p14="http://schemas.microsoft.com/office/powerpoint/2010/main" val="341417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7</a:t>
            </a:fld>
            <a:endParaRPr lang="en-US" dirty="0"/>
          </a:p>
        </p:txBody>
      </p:sp>
    </p:spTree>
    <p:extLst>
      <p:ext uri="{BB962C8B-B14F-4D97-AF65-F5344CB8AC3E}">
        <p14:creationId xmlns:p14="http://schemas.microsoft.com/office/powerpoint/2010/main" val="399398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0A294-9D90-E641-8EC1-3999F211BBF5}" type="slidenum">
              <a:rPr lang="en-US" smtClean="0"/>
              <a:t>8</a:t>
            </a:fld>
            <a:endParaRPr lang="en-US" dirty="0"/>
          </a:p>
        </p:txBody>
      </p:sp>
    </p:spTree>
    <p:extLst>
      <p:ext uri="{BB962C8B-B14F-4D97-AF65-F5344CB8AC3E}">
        <p14:creationId xmlns:p14="http://schemas.microsoft.com/office/powerpoint/2010/main" val="339547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9</a:t>
            </a:fld>
            <a:endParaRPr lang="en-US" dirty="0"/>
          </a:p>
        </p:txBody>
      </p:sp>
    </p:spTree>
    <p:extLst>
      <p:ext uri="{BB962C8B-B14F-4D97-AF65-F5344CB8AC3E}">
        <p14:creationId xmlns:p14="http://schemas.microsoft.com/office/powerpoint/2010/main" val="2094775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t="13116"/>
          <a:stretch/>
        </p:blipFill>
        <p:spPr>
          <a:xfrm>
            <a:off x="1086" y="55829"/>
            <a:ext cx="9142913" cy="5958440"/>
          </a:xfrm>
          <a:prstGeom prst="rect">
            <a:avLst/>
          </a:prstGeom>
        </p:spPr>
      </p:pic>
      <p:grpSp>
        <p:nvGrpSpPr>
          <p:cNvPr id="17" name="Group 16"/>
          <p:cNvGrpSpPr/>
          <p:nvPr userDrawn="1"/>
        </p:nvGrpSpPr>
        <p:grpSpPr>
          <a:xfrm>
            <a:off x="-1089" y="-7046"/>
            <a:ext cx="9145087" cy="6858000"/>
            <a:chOff x="-1" y="0"/>
            <a:chExt cx="9145087" cy="6858000"/>
          </a:xfrm>
        </p:grpSpPr>
        <p:sp>
          <p:nvSpPr>
            <p:cNvPr id="18" name="Rectangle 17"/>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086" y="431047"/>
              <a:ext cx="9144000" cy="6297474"/>
            </a:xfrm>
            <a:prstGeom prst="rect">
              <a:avLst/>
            </a:prstGeom>
            <a:solidFill>
              <a:srgbClr val="F2F2F2">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ight Triangle 27"/>
          <p:cNvSpPr/>
          <p:nvPr userDrawn="1"/>
        </p:nvSpPr>
        <p:spPr>
          <a:xfrm rot="16200000">
            <a:off x="3919272" y="-421818"/>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089" y="3584708"/>
            <a:ext cx="9144000" cy="3266246"/>
          </a:xfrm>
          <a:custGeom>
            <a:avLst/>
            <a:gdLst/>
            <a:ahLst/>
            <a:cxnLst/>
            <a:rect l="l" t="t" r="r" b="b"/>
            <a:pathLst>
              <a:path w="9144000" h="3266246">
                <a:moveTo>
                  <a:pt x="9144000" y="0"/>
                </a:moveTo>
                <a:lnTo>
                  <a:pt x="9144000" y="426068"/>
                </a:lnTo>
                <a:lnTo>
                  <a:pt x="9144000" y="873125"/>
                </a:lnTo>
                <a:lnTo>
                  <a:pt x="9144000" y="3266246"/>
                </a:lnTo>
                <a:lnTo>
                  <a:pt x="0" y="3266246"/>
                </a:lnTo>
                <a:lnTo>
                  <a:pt x="0" y="426068"/>
                </a:lnTo>
                <a:lnTo>
                  <a:pt x="8617225" y="426068"/>
                </a:lnTo>
                <a:close/>
              </a:path>
            </a:pathLst>
          </a:custGeom>
          <a:gradFill flip="none" rotWithShape="1">
            <a:gsLst>
              <a:gs pos="0">
                <a:srgbClr val="4F81BD"/>
              </a:gs>
              <a:gs pos="100000">
                <a:srgbClr val="345D8A"/>
              </a:gs>
            </a:gsLst>
            <a:path path="circle">
              <a:fillToRect l="50000" t="50000" r="50000" b="50000"/>
            </a:path>
            <a:tileRect/>
          </a:gradFill>
          <a:ln>
            <a:noFill/>
          </a:ln>
          <a:effectLst>
            <a:outerShdw blurRad="40000" dist="230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Triangle 27"/>
          <p:cNvSpPr/>
          <p:nvPr userDrawn="1"/>
        </p:nvSpPr>
        <p:spPr>
          <a:xfrm rot="5400000">
            <a:off x="3921447" y="-3845325"/>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685800" y="2312987"/>
            <a:ext cx="7772400" cy="1470025"/>
          </a:xfrm>
        </p:spPr>
        <p:txBody>
          <a:bodyPr/>
          <a:lstStyle>
            <a:lvl1pPr algn="l">
              <a:defRPr b="1" cap="none" spc="0">
                <a:ln w="18415" cmpd="sng">
                  <a:noFill/>
                  <a:prstDash val="solid"/>
                </a:ln>
                <a:solidFill>
                  <a:srgbClr val="406DB2"/>
                </a:solidFill>
                <a:effectLst>
                  <a:glow rad="63500">
                    <a:schemeClr val="bg1">
                      <a:alpha val="75000"/>
                    </a:schemeClr>
                  </a:glow>
                  <a:outerShdw blurRad="50800" dist="38100" dir="2700000" algn="tl" rotWithShape="0">
                    <a:schemeClr val="tx1">
                      <a:alpha val="28000"/>
                    </a:schemeClr>
                  </a:outerShdw>
                </a:effectLst>
              </a:defRPr>
            </a:lvl1pPr>
          </a:lstStyle>
          <a:p>
            <a:r>
              <a:rPr lang="en-US" dirty="0" smtClean="0"/>
              <a:t>Click to edit Master title style</a:t>
            </a:r>
            <a:endParaRPr lang="en-US" dirty="0"/>
          </a:p>
        </p:txBody>
      </p:sp>
      <p:sp>
        <p:nvSpPr>
          <p:cNvPr id="4" name="Date Placeholder 3"/>
          <p:cNvSpPr>
            <a:spLocks noGrp="1"/>
          </p:cNvSpPr>
          <p:nvPr userDrawn="1">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userDrawn="1">
            <p:ph type="ftr" sz="quarter" idx="11"/>
          </p:nvPr>
        </p:nvSpPr>
        <p:spPr/>
        <p:txBody>
          <a:bodyPr/>
          <a:lstStyle/>
          <a:p>
            <a:r>
              <a:rPr lang="en-US" dirty="0" smtClean="0"/>
              <a:t>©2016 Jackson Lewis P.C.</a:t>
            </a:r>
            <a:endParaRPr lang="en-US" dirty="0"/>
          </a:p>
        </p:txBody>
      </p:sp>
      <p:sp>
        <p:nvSpPr>
          <p:cNvPr id="20" name="Rectangle 19"/>
          <p:cNvSpPr/>
          <p:nvPr userDrawn="1"/>
        </p:nvSpPr>
        <p:spPr>
          <a:xfrm>
            <a:off x="-1" y="0"/>
            <a:ext cx="9144000" cy="864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EPS Color Logo [No 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625" y="243014"/>
            <a:ext cx="3156862" cy="475692"/>
          </a:xfrm>
          <a:prstGeom prst="rect">
            <a:avLst/>
          </a:prstGeom>
        </p:spPr>
      </p:pic>
      <p:sp>
        <p:nvSpPr>
          <p:cNvPr id="23" name="Right Triangle 22"/>
          <p:cNvSpPr/>
          <p:nvPr userDrawn="1"/>
        </p:nvSpPr>
        <p:spPr>
          <a:xfrm rot="5400000">
            <a:off x="103186" y="320813"/>
            <a:ext cx="873125" cy="1079501"/>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05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n w="18415" cmpd="sng">
                  <a:noFill/>
                  <a:prstDash val="solid"/>
                </a:ln>
                <a:solidFill>
                  <a:srgbClr val="5183B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©2016 Jackson Lewis P.C.</a:t>
            </a:r>
            <a:endParaRPr lang="en-US" dirty="0"/>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422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©2016 Jackson Lewis P.C.</a:t>
            </a: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6936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©2016 Jackson Lewis P.C.</a:t>
            </a: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50101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876856"/>
            <a:ext cx="9144000" cy="2645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479695"/>
          </a:xfrm>
          <a:custGeom>
            <a:avLst/>
            <a:gdLst/>
            <a:ahLst/>
            <a:cxnLst/>
            <a:rect l="l" t="t" r="r" b="b"/>
            <a:pathLst>
              <a:path w="9144000" h="1479695">
                <a:moveTo>
                  <a:pt x="0" y="0"/>
                </a:moveTo>
                <a:lnTo>
                  <a:pt x="9144000" y="0"/>
                </a:lnTo>
                <a:lnTo>
                  <a:pt x="9144000" y="1289038"/>
                </a:lnTo>
                <a:lnTo>
                  <a:pt x="830046" y="1289038"/>
                </a:lnTo>
                <a:lnTo>
                  <a:pt x="639389" y="1479695"/>
                </a:lnTo>
                <a:lnTo>
                  <a:pt x="448732" y="1289038"/>
                </a:lnTo>
                <a:lnTo>
                  <a:pt x="0" y="1289038"/>
                </a:lnTo>
                <a:close/>
              </a:path>
            </a:pathLst>
          </a:cu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©2016 Jackson Lewis P.C.</a:t>
            </a: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662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1" y="0"/>
            <a:ext cx="9144000" cy="6858000"/>
            <a:chOff x="-1" y="0"/>
            <a:chExt cx="9144000" cy="6858000"/>
          </a:xfrm>
        </p:grpSpPr>
        <p:pic>
          <p:nvPicPr>
            <p:cNvPr id="12" name="Picture 11"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10" name="Rectangle 9"/>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1086"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a:ln>
            <a:noFill/>
          </a:ln>
        </p:spPr>
        <p:txBody>
          <a:bodyPr anchor="t"/>
          <a:lstStyle>
            <a:lvl1pPr algn="l">
              <a:defRPr sz="4000" b="1" cap="all">
                <a:ln w="38100" cmpd="sng">
                  <a:noFill/>
                  <a:prstDash val="solid"/>
                </a:ln>
                <a:solidFill>
                  <a:srgbClr val="406DB2"/>
                </a:solidFill>
                <a:effectLst>
                  <a:glow rad="101600">
                    <a:schemeClr val="bg1">
                      <a:alpha val="75000"/>
                    </a:schemeClr>
                  </a:glow>
                  <a:outerShdw blurRad="50800" dist="38100" dir="2700000" algn="tl" rotWithShape="0">
                    <a:schemeClr val="tx1">
                      <a:alpha val="38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7173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©2016 Jackson Lewis P.C.</a:t>
            </a:r>
            <a:endParaRPr lang="en-US" dirty="0"/>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34175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©2016 Jackson Lewis P.C.</a:t>
            </a:r>
            <a:endParaRPr lang="en-US" dirty="0"/>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539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©2016 Jackson Lewis P.C.</a:t>
            </a:r>
            <a:endParaRPr lang="en-US" dirty="0"/>
          </a:p>
        </p:txBody>
      </p:sp>
      <p:sp>
        <p:nvSpPr>
          <p:cNvPr id="9" name="Slide Number Placeholder 8"/>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42804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936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©2016 Jackson Lewis P.C.</a:t>
            </a:r>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438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rot="16200000">
            <a:off x="2532529" y="381000"/>
            <a:ext cx="6992471" cy="6230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rot="16200000">
            <a:off x="-1763479" y="1763477"/>
            <a:ext cx="6992471" cy="3465512"/>
          </a:xfrm>
          <a:prstGeom prst="rect">
            <a:avLst/>
          </a:prstGeom>
          <a:gradFill flip="none" rotWithShape="1">
            <a:gsLst>
              <a:gs pos="0">
                <a:srgbClr val="4F81BD"/>
              </a:gs>
              <a:gs pos="8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68824"/>
            <a:ext cx="3008313" cy="455733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©2016 Jackson Lewis P.C.</a:t>
            </a:r>
            <a:endParaRPr lang="en-US" dirty="0"/>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152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0"/>
            <a:ext cx="9144000" cy="1289038"/>
          </a:xfrm>
          <a:prstGeom prst="rect">
            <a:avLst/>
          </a:pr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460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443944"/>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smtClean="0"/>
              <a:t>©2016 Jackson Lewis P.C.</a:t>
            </a:r>
            <a:endParaRPr lang="en-US" dirty="0"/>
          </a:p>
        </p:txBody>
      </p:sp>
      <p:sp>
        <p:nvSpPr>
          <p:cNvPr id="6" name="Slide Number Placeholder 5"/>
          <p:cNvSpPr>
            <a:spLocks noGrp="1"/>
          </p:cNvSpPr>
          <p:nvPr>
            <p:ph type="sldNum" sz="quarter" idx="4"/>
          </p:nvPr>
        </p:nvSpPr>
        <p:spPr>
          <a:xfrm>
            <a:off x="457200"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pic>
        <p:nvPicPr>
          <p:cNvPr id="8" name="Picture 7" descr="EPS Color Logo [No 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79753" y="6483768"/>
            <a:ext cx="2003662" cy="301922"/>
          </a:xfrm>
          <a:prstGeom prst="rect">
            <a:avLst/>
          </a:prstGeom>
        </p:spPr>
      </p:pic>
    </p:spTree>
    <p:extLst>
      <p:ext uri="{BB962C8B-B14F-4D97-AF65-F5344CB8AC3E}">
        <p14:creationId xmlns:p14="http://schemas.microsoft.com/office/powerpoint/2010/main" val="29669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lvl1pPr algn="ctr" defTabSz="457200" rtl="0" eaLnBrk="1" latinLnBrk="0" hangingPunct="1">
        <a:spcBef>
          <a:spcPct val="0"/>
        </a:spcBef>
        <a:buNone/>
        <a:defRPr sz="3600" b="1"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defRPr>
      </a:lvl1pPr>
    </p:titleStyle>
    <p:bodyStyle>
      <a:lvl1pPr marL="342900" indent="-342900" algn="l" defTabSz="457200" rtl="0" eaLnBrk="1" latinLnBrk="0" hangingPunct="1">
        <a:spcBef>
          <a:spcPct val="20000"/>
        </a:spcBef>
        <a:buClr>
          <a:srgbClr val="A5CE53"/>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5183BB"/>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94CCEA"/>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illian.Orticelli@jacksonlewis.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6516"/>
            <a:ext cx="8084648" cy="2765426"/>
          </a:xfrm>
        </p:spPr>
        <p:txBody>
          <a:bodyPr>
            <a:normAutofit/>
          </a:bodyPr>
          <a:lstStyle/>
          <a:p>
            <a:pPr algn="ctr"/>
            <a:r>
              <a:rPr lang="en-US" sz="4200" dirty="0"/>
              <a:t>2016 </a:t>
            </a:r>
            <a:r>
              <a:rPr lang="en-US" sz="4200" dirty="0" smtClean="0"/>
              <a:t>Employment </a:t>
            </a:r>
            <a:r>
              <a:rPr lang="en-US" sz="4200" dirty="0"/>
              <a:t>Law </a:t>
            </a:r>
            <a:r>
              <a:rPr lang="en-US" sz="4200" dirty="0" smtClean="0"/>
              <a:t>Update</a:t>
            </a:r>
            <a:r>
              <a:rPr lang="en-US" sz="4000" dirty="0" smtClean="0"/>
              <a:t/>
            </a:r>
            <a:br>
              <a:rPr lang="en-US" sz="4000" dirty="0" smtClean="0"/>
            </a:br>
            <a:r>
              <a:rPr lang="en-US" sz="3200" dirty="0" smtClean="0"/>
              <a:t> </a:t>
            </a:r>
            <a:r>
              <a:rPr lang="en-US" sz="4000" dirty="0" smtClean="0"/>
              <a:t/>
            </a:r>
            <a:br>
              <a:rPr lang="en-US" sz="4000" dirty="0" smtClean="0"/>
            </a:br>
            <a:r>
              <a:rPr lang="en-US" sz="1400" dirty="0" smtClean="0">
                <a:effectLst>
                  <a:glow rad="63500">
                    <a:schemeClr val="bg1">
                      <a:alpha val="75000"/>
                    </a:schemeClr>
                  </a:glow>
                </a:effectLst>
              </a:rPr>
              <a:t> </a:t>
            </a:r>
            <a:r>
              <a:rPr lang="en-US" dirty="0" smtClean="0">
                <a:effectLst>
                  <a:glow rad="63500">
                    <a:schemeClr val="bg1">
                      <a:alpha val="75000"/>
                    </a:schemeClr>
                  </a:glow>
                </a:effectLst>
              </a:rPr>
              <a:t>HRLA</a:t>
            </a:r>
            <a:br>
              <a:rPr lang="en-US" dirty="0" smtClean="0">
                <a:effectLst>
                  <a:glow rad="63500">
                    <a:schemeClr val="bg1">
                      <a:alpha val="75000"/>
                    </a:schemeClr>
                  </a:glow>
                </a:effectLst>
              </a:rPr>
            </a:br>
            <a:r>
              <a:rPr lang="en-US" dirty="0" smtClean="0"/>
              <a:t/>
            </a:r>
            <a:br>
              <a:rPr lang="en-US" dirty="0" smtClean="0"/>
            </a:br>
            <a:r>
              <a:rPr lang="en-US" sz="2000" dirty="0" smtClean="0">
                <a:effectLst>
                  <a:glow rad="63500">
                    <a:schemeClr val="bg1">
                      <a:alpha val="75000"/>
                    </a:schemeClr>
                  </a:glow>
                </a:effectLst>
              </a:rPr>
              <a:t>October 6, 2016</a:t>
            </a:r>
            <a:endParaRPr lang="en-US" sz="2000" dirty="0">
              <a:effectLst>
                <a:glow rad="63500">
                  <a:schemeClr val="bg1">
                    <a:alpha val="75000"/>
                  </a:schemeClr>
                </a:glow>
              </a:effectLst>
            </a:endParaRPr>
          </a:p>
        </p:txBody>
      </p:sp>
      <p:sp>
        <p:nvSpPr>
          <p:cNvPr id="3" name="Subtitle 2"/>
          <p:cNvSpPr>
            <a:spLocks noGrp="1"/>
          </p:cNvSpPr>
          <p:nvPr>
            <p:ph type="subTitle" idx="4294967295"/>
          </p:nvPr>
        </p:nvSpPr>
        <p:spPr>
          <a:xfrm>
            <a:off x="685799" y="4768348"/>
            <a:ext cx="7243012" cy="1480051"/>
          </a:xfrm>
        </p:spPr>
        <p:txBody>
          <a:bodyPr>
            <a:normAutofit fontScale="92500"/>
          </a:bodyPr>
          <a:lstStyle/>
          <a:p>
            <a:pPr marL="0" indent="0">
              <a:lnSpc>
                <a:spcPct val="120000"/>
              </a:lnSpc>
              <a:spcBef>
                <a:spcPts val="0"/>
              </a:spcBef>
              <a:buNone/>
            </a:pPr>
            <a:r>
              <a:rPr lang="en-US" sz="2800" b="1" i="1" dirty="0" smtClean="0">
                <a:solidFill>
                  <a:schemeClr val="bg1">
                    <a:lumMod val="95000"/>
                  </a:schemeClr>
                </a:solidFill>
                <a:effectLst>
                  <a:outerShdw blurRad="38100" dist="38100" dir="2700000" algn="tl">
                    <a:srgbClr val="000000">
                      <a:alpha val="43137"/>
                    </a:srgbClr>
                  </a:outerShdw>
                </a:effectLst>
              </a:rPr>
              <a:t>Holly L. Cini, Esq. &amp; Sarah R. Skubas, Esq.</a:t>
            </a:r>
            <a:endParaRPr lang="en-US" sz="2800" b="1" i="1" dirty="0">
              <a:solidFill>
                <a:schemeClr val="bg1">
                  <a:lumMod val="95000"/>
                </a:schemeClr>
              </a:solidFill>
              <a:effectLst>
                <a:outerShdw blurRad="38100" dist="38100" dir="2700000" algn="tl">
                  <a:srgbClr val="000000">
                    <a:alpha val="43137"/>
                  </a:srgbClr>
                </a:outerShdw>
              </a:effectLst>
            </a:endParaRPr>
          </a:p>
          <a:p>
            <a:pPr marL="0" indent="0">
              <a:lnSpc>
                <a:spcPct val="120000"/>
              </a:lnSpc>
              <a:spcBef>
                <a:spcPts val="0"/>
              </a:spcBef>
              <a:buNone/>
            </a:pPr>
            <a:r>
              <a:rPr lang="en-US" sz="2000" dirty="0" smtClean="0">
                <a:solidFill>
                  <a:schemeClr val="bg1">
                    <a:lumMod val="95000"/>
                  </a:schemeClr>
                </a:solidFill>
              </a:rPr>
              <a:t>Jackson </a:t>
            </a:r>
            <a:r>
              <a:rPr lang="en-US" sz="2000" dirty="0">
                <a:solidFill>
                  <a:schemeClr val="bg1">
                    <a:lumMod val="95000"/>
                  </a:schemeClr>
                </a:solidFill>
              </a:rPr>
              <a:t>Lewis P.C.  </a:t>
            </a:r>
            <a:endParaRPr lang="en-US" sz="2000" dirty="0" smtClean="0">
              <a:solidFill>
                <a:schemeClr val="bg1">
                  <a:lumMod val="95000"/>
                </a:schemeClr>
              </a:solidFill>
            </a:endParaRPr>
          </a:p>
          <a:p>
            <a:pPr marL="0" indent="0">
              <a:lnSpc>
                <a:spcPct val="120000"/>
              </a:lnSpc>
              <a:spcBef>
                <a:spcPts val="0"/>
              </a:spcBef>
              <a:buNone/>
            </a:pPr>
            <a:r>
              <a:rPr lang="en-US" sz="2000" dirty="0" smtClean="0">
                <a:solidFill>
                  <a:schemeClr val="bg1">
                    <a:lumMod val="95000"/>
                  </a:schemeClr>
                </a:solidFill>
              </a:rPr>
              <a:t>www.jacksonlewis.com</a:t>
            </a:r>
            <a:endParaRPr lang="en-US" sz="2000" dirty="0">
              <a:solidFill>
                <a:schemeClr val="bg1">
                  <a:lumMod val="95000"/>
                </a:schemeClr>
              </a:solidFill>
            </a:endParaRPr>
          </a:p>
        </p:txBody>
      </p:sp>
      <p:sp>
        <p:nvSpPr>
          <p:cNvPr id="4" name="Footer Placeholder 3"/>
          <p:cNvSpPr>
            <a:spLocks noGrp="1"/>
          </p:cNvSpPr>
          <p:nvPr>
            <p:ph type="ftr" sz="quarter" idx="11"/>
          </p:nvPr>
        </p:nvSpPr>
        <p:spPr/>
        <p:txBody>
          <a:bodyPr/>
          <a:lstStyle/>
          <a:p>
            <a:r>
              <a:rPr lang="en-US" dirty="0" smtClean="0">
                <a:solidFill>
                  <a:srgbClr val="95B3D7"/>
                </a:solidFill>
              </a:rPr>
              <a:t>©2016 Jackson Lewis P.C.</a:t>
            </a:r>
            <a:endParaRPr lang="en-US" dirty="0">
              <a:solidFill>
                <a:srgbClr val="95B3D7"/>
              </a:solidFill>
            </a:endParaRPr>
          </a:p>
        </p:txBody>
      </p:sp>
    </p:spTree>
    <p:extLst>
      <p:ext uri="{BB962C8B-B14F-4D97-AF65-F5344CB8AC3E}">
        <p14:creationId xmlns:p14="http://schemas.microsoft.com/office/powerpoint/2010/main" val="1799602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innerShdw blurRad="63500" dist="50800" dir="13500000">
                    <a:prstClr val="black">
                      <a:alpha val="50000"/>
                    </a:prstClr>
                  </a:innerShdw>
                </a:effectLst>
              </a:rPr>
              <a:t>Medical Marijuana </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364733" y="1600200"/>
            <a:ext cx="8229600" cy="4525963"/>
          </a:xfrm>
        </p:spPr>
        <p:txBody>
          <a:bodyPr>
            <a:normAutofit/>
          </a:bodyPr>
          <a:lstStyle/>
          <a:p>
            <a:pPr algn="just"/>
            <a:r>
              <a:rPr lang="en-US" b="1" i="1" dirty="0" smtClean="0"/>
              <a:t>In Connecticut:</a:t>
            </a:r>
          </a:p>
          <a:p>
            <a:pPr lvl="1" algn="just"/>
            <a:r>
              <a:rPr lang="en-US" dirty="0" smtClean="0"/>
              <a:t>No </a:t>
            </a:r>
            <a:r>
              <a:rPr lang="en-US" dirty="0"/>
              <a:t>employer may “refuse to hire a person or may discharge, penalize or threaten an employee solely on the basis of such </a:t>
            </a:r>
            <a:r>
              <a:rPr lang="en-US" dirty="0" smtClean="0"/>
              <a:t>person’s </a:t>
            </a:r>
            <a:r>
              <a:rPr lang="en-US" dirty="0"/>
              <a:t>or </a:t>
            </a:r>
            <a:r>
              <a:rPr lang="en-US" dirty="0" smtClean="0"/>
              <a:t>employee’s </a:t>
            </a:r>
            <a:r>
              <a:rPr lang="en-US" dirty="0"/>
              <a:t>status as a qualifying patient or primary caregiver under sections 1 to 15, inclusive, of this act</a:t>
            </a:r>
            <a:r>
              <a:rPr lang="en-US" dirty="0" smtClean="0"/>
              <a:t>.”</a:t>
            </a:r>
          </a:p>
          <a:p>
            <a:pPr algn="just"/>
            <a:endParaRPr lang="en-US" sz="1500" dirty="0" smtClean="0"/>
          </a:p>
          <a:p>
            <a:pPr lvl="1" algn="just"/>
            <a:r>
              <a:rPr lang="en-US" dirty="0"/>
              <a:t>However, </a:t>
            </a:r>
            <a:r>
              <a:rPr lang="en-US" dirty="0" smtClean="0"/>
              <a:t>“nothing </a:t>
            </a:r>
            <a:r>
              <a:rPr lang="en-US" dirty="0"/>
              <a:t>in the law shall restrict an </a:t>
            </a:r>
            <a:r>
              <a:rPr lang="en-US" dirty="0" smtClean="0"/>
              <a:t>employer’s </a:t>
            </a:r>
            <a:r>
              <a:rPr lang="en-US" dirty="0"/>
              <a:t>ability to prohibit the use of intoxicating substances during work hours or restrict an </a:t>
            </a:r>
            <a:r>
              <a:rPr lang="en-US" dirty="0" smtClean="0"/>
              <a:t>employer’s </a:t>
            </a:r>
            <a:r>
              <a:rPr lang="en-US" dirty="0"/>
              <a:t>ability to discipline an employee for being under the influence of intoxicating substances during work hours</a:t>
            </a:r>
            <a:r>
              <a:rPr lang="en-US" dirty="0" smtClean="0"/>
              <a:t>.”</a:t>
            </a:r>
          </a:p>
          <a:p>
            <a:pPr algn="just"/>
            <a:endParaRPr lang="en-US" sz="1500" dirty="0" smtClean="0"/>
          </a:p>
          <a:p>
            <a:pPr lvl="1" algn="just"/>
            <a:r>
              <a:rPr lang="en-US" dirty="0" smtClean="0"/>
              <a:t>HB 5450 Permits access to minor patients </a:t>
            </a:r>
            <a:endParaRPr lang="en-US" dirty="0"/>
          </a:p>
        </p:txBody>
      </p:sp>
      <p:sp>
        <p:nvSpPr>
          <p:cNvPr id="4" name="Slide Number Placeholder 3"/>
          <p:cNvSpPr>
            <a:spLocks noGrp="1"/>
          </p:cNvSpPr>
          <p:nvPr>
            <p:ph type="sldNum" sz="quarter" idx="12"/>
          </p:nvPr>
        </p:nvSpPr>
        <p:spPr/>
        <p:txBody>
          <a:bodyPr/>
          <a:lstStyle/>
          <a:p>
            <a:pPr>
              <a:defRPr/>
            </a:pPr>
            <a:fld id="{DB1C8967-CD80-48AC-84D7-DEA49E55CC33}" type="slidenum">
              <a:rPr lang="en-US" smtClean="0"/>
              <a:pPr>
                <a:defRPr/>
              </a:pPr>
              <a:t>10</a:t>
            </a:fld>
            <a:endParaRPr lang="en-US" dirty="0"/>
          </a:p>
        </p:txBody>
      </p:sp>
      <p:sp>
        <p:nvSpPr>
          <p:cNvPr id="5" name="Footer Placeholder 4"/>
          <p:cNvSpPr>
            <a:spLocks noGrp="1"/>
          </p:cNvSpPr>
          <p:nvPr>
            <p:ph type="ftr" sz="quarter" idx="11"/>
          </p:nvPr>
        </p:nvSpPr>
        <p:spPr/>
        <p:txBody>
          <a:bodyPr/>
          <a:lstStyle/>
          <a:p>
            <a:r>
              <a:rPr lang="en-US" smtClean="0"/>
              <a:t>©2016 Jackson Lewis P.C.</a:t>
            </a:r>
            <a:endParaRPr lang="en-US" dirty="0"/>
          </a:p>
        </p:txBody>
      </p:sp>
    </p:spTree>
    <p:extLst>
      <p:ext uri="{BB962C8B-B14F-4D97-AF65-F5344CB8AC3E}">
        <p14:creationId xmlns:p14="http://schemas.microsoft.com/office/powerpoint/2010/main" val="134766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innerShdw blurRad="63500" dist="50800" dir="13500000">
                    <a:prstClr val="black">
                      <a:alpha val="50000"/>
                    </a:prstClr>
                  </a:innerShdw>
                </a:effectLst>
              </a:rPr>
              <a:t>Medical Marijuana </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364733" y="1600200"/>
            <a:ext cx="8229600" cy="4525963"/>
          </a:xfrm>
        </p:spPr>
        <p:txBody>
          <a:bodyPr>
            <a:normAutofit/>
          </a:bodyPr>
          <a:lstStyle/>
          <a:p>
            <a:pPr algn="just"/>
            <a:r>
              <a:rPr lang="en-US" sz="2000" dirty="0"/>
              <a:t>M</a:t>
            </a:r>
            <a:r>
              <a:rPr lang="en-US" sz="2000" dirty="0" smtClean="0"/>
              <a:t>arijuana </a:t>
            </a:r>
            <a:r>
              <a:rPr lang="en-US" sz="2000" dirty="0"/>
              <a:t>indicatives confirmed to appear on the November election ballot</a:t>
            </a:r>
            <a:r>
              <a:rPr lang="en-US" sz="2000" dirty="0" smtClean="0"/>
              <a:t>:</a:t>
            </a:r>
          </a:p>
          <a:p>
            <a:pPr lvl="1" algn="just"/>
            <a:r>
              <a:rPr lang="en-US" dirty="0" smtClean="0"/>
              <a:t>AZ , AK, CA, FL, ME, MA, MT, NE, ND </a:t>
            </a:r>
            <a:endParaRPr lang="en-US" dirty="0"/>
          </a:p>
          <a:p>
            <a:pPr lvl="1" algn="just"/>
            <a:endParaRPr lang="en-US" dirty="0" smtClean="0"/>
          </a:p>
          <a:p>
            <a:pPr algn="just"/>
            <a:r>
              <a:rPr lang="en-US" sz="2000" dirty="0" smtClean="0"/>
              <a:t>Despite rumors that the DEA would reclassify marijuana, it remains a Schedule I Controlled Substance under federal law </a:t>
            </a:r>
          </a:p>
          <a:p>
            <a:pPr algn="just"/>
            <a:endParaRPr lang="en-US" sz="2000" dirty="0" smtClean="0"/>
          </a:p>
          <a:p>
            <a:pPr algn="just"/>
            <a:r>
              <a:rPr lang="en-US" sz="2000" i="1" dirty="0" smtClean="0"/>
              <a:t>Coats </a:t>
            </a:r>
            <a:r>
              <a:rPr lang="en-US" sz="2000" i="1" dirty="0"/>
              <a:t>v. Dish Network, LLC</a:t>
            </a:r>
            <a:r>
              <a:rPr lang="en-US" sz="2000" dirty="0"/>
              <a:t>, 2015 CO 44 (Colo. </a:t>
            </a:r>
            <a:r>
              <a:rPr lang="en-US" sz="2000" dirty="0" smtClean="0"/>
              <a:t>2015):  In 2015, the court concluded that an </a:t>
            </a:r>
            <a:r>
              <a:rPr lang="en-US" sz="2000" dirty="0"/>
              <a:t>employer can terminate an employee for failing to pass a random drug test because of medical marijuana use, even if such use is off-duty and consistent with state medical marijuana </a:t>
            </a:r>
            <a:r>
              <a:rPr lang="en-US" sz="2000" dirty="0" smtClean="0"/>
              <a:t>laws.</a:t>
            </a:r>
            <a:endParaRPr lang="en-US" sz="2000" dirty="0"/>
          </a:p>
        </p:txBody>
      </p:sp>
      <p:sp>
        <p:nvSpPr>
          <p:cNvPr id="4" name="Slide Number Placeholder 3"/>
          <p:cNvSpPr>
            <a:spLocks noGrp="1"/>
          </p:cNvSpPr>
          <p:nvPr>
            <p:ph type="sldNum" sz="quarter" idx="12"/>
          </p:nvPr>
        </p:nvSpPr>
        <p:spPr/>
        <p:txBody>
          <a:bodyPr/>
          <a:lstStyle/>
          <a:p>
            <a:pPr>
              <a:defRPr/>
            </a:pPr>
            <a:fld id="{DB1C8967-CD80-48AC-84D7-DEA49E55CC33}" type="slidenum">
              <a:rPr lang="en-US" smtClean="0"/>
              <a:pPr>
                <a:defRPr/>
              </a:pPr>
              <a:t>11</a:t>
            </a:fld>
            <a:endParaRPr lang="en-US" dirty="0"/>
          </a:p>
        </p:txBody>
      </p:sp>
      <p:sp>
        <p:nvSpPr>
          <p:cNvPr id="5" name="Footer Placeholder 4"/>
          <p:cNvSpPr>
            <a:spLocks noGrp="1"/>
          </p:cNvSpPr>
          <p:nvPr>
            <p:ph type="ftr" sz="quarter" idx="11"/>
          </p:nvPr>
        </p:nvSpPr>
        <p:spPr/>
        <p:txBody>
          <a:bodyPr/>
          <a:lstStyle/>
          <a:p>
            <a:r>
              <a:rPr lang="en-US" smtClean="0"/>
              <a:t>©2016 Jackson Lewis P.C.</a:t>
            </a:r>
            <a:endParaRPr lang="en-US" dirty="0"/>
          </a:p>
        </p:txBody>
      </p:sp>
    </p:spTree>
    <p:extLst>
      <p:ext uri="{BB962C8B-B14F-4D97-AF65-F5344CB8AC3E}">
        <p14:creationId xmlns:p14="http://schemas.microsoft.com/office/powerpoint/2010/main" val="338701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Equity</a:t>
            </a:r>
            <a:endParaRPr lang="en-US" dirty="0"/>
          </a:p>
        </p:txBody>
      </p:sp>
      <p:sp>
        <p:nvSpPr>
          <p:cNvPr id="3" name="Content Placeholder 2"/>
          <p:cNvSpPr>
            <a:spLocks noGrp="1"/>
          </p:cNvSpPr>
          <p:nvPr>
            <p:ph idx="1"/>
          </p:nvPr>
        </p:nvSpPr>
        <p:spPr>
          <a:xfrm>
            <a:off x="276726" y="1490242"/>
            <a:ext cx="8590547" cy="4953702"/>
          </a:xfrm>
        </p:spPr>
        <p:txBody>
          <a:bodyPr>
            <a:normAutofit/>
          </a:bodyPr>
          <a:lstStyle/>
          <a:p>
            <a:pPr marL="0" indent="0" algn="ctr">
              <a:buNone/>
            </a:pPr>
            <a:r>
              <a:rPr lang="en-US" sz="2300" i="1" dirty="0" smtClean="0"/>
              <a:t>If pay equity has not yet arrived… Awareness of pay equity has</a:t>
            </a:r>
          </a:p>
          <a:p>
            <a:pPr marL="0" indent="0" algn="ctr">
              <a:buNone/>
            </a:pPr>
            <a:endParaRPr lang="en-US" i="1" dirty="0" smtClean="0"/>
          </a:p>
          <a:p>
            <a:r>
              <a:rPr lang="en-US" dirty="0" smtClean="0"/>
              <a:t>EEOC proposal to collect pay data</a:t>
            </a:r>
          </a:p>
          <a:p>
            <a:pPr marL="0" indent="0">
              <a:buNone/>
            </a:pPr>
            <a:endParaRPr lang="en-US" sz="2000" dirty="0" smtClean="0"/>
          </a:p>
          <a:p>
            <a:r>
              <a:rPr lang="en-US" dirty="0" smtClean="0"/>
              <a:t>OFCCP aggressive pay investigations </a:t>
            </a:r>
          </a:p>
          <a:p>
            <a:pPr marL="0" indent="0">
              <a:buNone/>
            </a:pPr>
            <a:endParaRPr lang="en-US" sz="2000" dirty="0" smtClean="0"/>
          </a:p>
          <a:p>
            <a:r>
              <a:rPr lang="en-US" dirty="0" smtClean="0"/>
              <a:t>Equal Pay Act </a:t>
            </a:r>
          </a:p>
          <a:p>
            <a:pPr marL="0" indent="0">
              <a:buNone/>
            </a:pPr>
            <a:endParaRPr lang="en-US" sz="2000" dirty="0" smtClean="0"/>
          </a:p>
          <a:p>
            <a:r>
              <a:rPr lang="en-US" dirty="0"/>
              <a:t>S</a:t>
            </a:r>
            <a:r>
              <a:rPr lang="en-US" dirty="0" smtClean="0"/>
              <a:t>tate laws</a:t>
            </a:r>
          </a:p>
          <a:p>
            <a:pPr lvl="1"/>
            <a:r>
              <a:rPr lang="en-US" dirty="0" smtClean="0"/>
              <a:t>California Fair Pay Act</a:t>
            </a:r>
          </a:p>
          <a:p>
            <a:pPr lvl="1"/>
            <a:r>
              <a:rPr lang="en-US" dirty="0" smtClean="0"/>
              <a:t>New York Equal Pay Act</a:t>
            </a:r>
          </a:p>
          <a:p>
            <a:pPr lvl="1"/>
            <a:r>
              <a:rPr lang="en-US" dirty="0" smtClean="0"/>
              <a:t>Massachusetts Pay Equity Law</a:t>
            </a:r>
            <a:endParaRPr lang="en-US" dirty="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12</a:t>
            </a:fld>
            <a:endParaRPr lang="en-US" dirty="0"/>
          </a:p>
        </p:txBody>
      </p:sp>
    </p:spTree>
    <p:extLst>
      <p:ext uri="{BB962C8B-B14F-4D97-AF65-F5344CB8AC3E}">
        <p14:creationId xmlns:p14="http://schemas.microsoft.com/office/powerpoint/2010/main" val="401630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Issues in Disability &amp; Leave Management </a:t>
            </a:r>
          </a:p>
        </p:txBody>
      </p:sp>
      <p:sp>
        <p:nvSpPr>
          <p:cNvPr id="3" name="Content Placeholder 2"/>
          <p:cNvSpPr>
            <a:spLocks noGrp="1"/>
          </p:cNvSpPr>
          <p:nvPr>
            <p:ph idx="1"/>
          </p:nvPr>
        </p:nvSpPr>
        <p:spPr>
          <a:xfrm>
            <a:off x="276726" y="1603509"/>
            <a:ext cx="8590547" cy="4953702"/>
          </a:xfrm>
        </p:spPr>
        <p:txBody>
          <a:bodyPr>
            <a:normAutofit/>
          </a:bodyPr>
          <a:lstStyle/>
          <a:p>
            <a:r>
              <a:rPr lang="en-US" dirty="0" smtClean="0"/>
              <a:t>Telecommuting</a:t>
            </a:r>
          </a:p>
          <a:p>
            <a:pPr lvl="1"/>
            <a:r>
              <a:rPr lang="en-US" i="1" dirty="0" smtClean="0"/>
              <a:t>EEOC </a:t>
            </a:r>
            <a:r>
              <a:rPr lang="en-US" i="1" dirty="0"/>
              <a:t>v. Ford Motor Co. </a:t>
            </a:r>
            <a:r>
              <a:rPr lang="en-US" dirty="0"/>
              <a:t>782 F.3d 753 (6th Cir. 2015) (</a:t>
            </a:r>
            <a:r>
              <a:rPr lang="en-US" i="1" dirty="0"/>
              <a:t>en banc</a:t>
            </a:r>
            <a:r>
              <a:rPr lang="en-US" dirty="0"/>
              <a:t>):  “Most jobs would be fundamentally altered if regular and predictable on-site attendance is removed”</a:t>
            </a:r>
          </a:p>
          <a:p>
            <a:pPr marL="0" indent="0">
              <a:buNone/>
            </a:pPr>
            <a:endParaRPr lang="en-US" sz="2000" dirty="0" smtClean="0"/>
          </a:p>
          <a:p>
            <a:r>
              <a:rPr lang="en-US" dirty="0"/>
              <a:t>EEOC still looking at leave under the ADA as a broad right</a:t>
            </a:r>
          </a:p>
          <a:p>
            <a:pPr lvl="1"/>
            <a:r>
              <a:rPr lang="en-US" dirty="0"/>
              <a:t>May 9, </a:t>
            </a:r>
            <a:r>
              <a:rPr lang="en-US" dirty="0" smtClean="0"/>
              <a:t>2016:  EEOC </a:t>
            </a:r>
            <a:r>
              <a:rPr lang="en-US" dirty="0"/>
              <a:t>issued a “resource document” on leave and the ADA</a:t>
            </a:r>
          </a:p>
          <a:p>
            <a:pPr lvl="2"/>
            <a:r>
              <a:rPr lang="en-US" sz="2000" dirty="0"/>
              <a:t>Stops short of addressing the answer employers have been looking for: </a:t>
            </a:r>
            <a:r>
              <a:rPr lang="en-US" sz="2000" dirty="0" smtClean="0"/>
              <a:t> How </a:t>
            </a:r>
            <a:r>
              <a:rPr lang="en-US" sz="2000" dirty="0"/>
              <a:t>much additional leave does an employer need to provide?</a:t>
            </a:r>
          </a:p>
          <a:p>
            <a:pPr lvl="2"/>
            <a:r>
              <a:rPr lang="en-US" sz="2000" dirty="0"/>
              <a:t>Maximum leave policies are </a:t>
            </a:r>
            <a:r>
              <a:rPr lang="en-US" sz="2000" dirty="0" smtClean="0"/>
              <a:t>taboo</a:t>
            </a:r>
            <a:endParaRPr lang="en-US" sz="2000"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13</a:t>
            </a:fld>
            <a:endParaRPr lang="en-US" dirty="0"/>
          </a:p>
        </p:txBody>
      </p:sp>
    </p:spTree>
    <p:extLst>
      <p:ext uri="{BB962C8B-B14F-4D97-AF65-F5344CB8AC3E}">
        <p14:creationId xmlns:p14="http://schemas.microsoft.com/office/powerpoint/2010/main" val="355943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NLRA Update</a:t>
            </a:r>
            <a:endParaRPr lang="en-US" dirty="0"/>
          </a:p>
        </p:txBody>
      </p:sp>
      <p:sp>
        <p:nvSpPr>
          <p:cNvPr id="3" name="Content Placeholder 2"/>
          <p:cNvSpPr>
            <a:spLocks noGrp="1"/>
          </p:cNvSpPr>
          <p:nvPr>
            <p:ph idx="1"/>
          </p:nvPr>
        </p:nvSpPr>
        <p:spPr>
          <a:xfrm>
            <a:off x="336884" y="1441700"/>
            <a:ext cx="8470232" cy="5208869"/>
          </a:xfrm>
        </p:spPr>
        <p:txBody>
          <a:bodyPr>
            <a:normAutofit fontScale="92500" lnSpcReduction="20000"/>
          </a:bodyPr>
          <a:lstStyle/>
          <a:p>
            <a:r>
              <a:rPr lang="en-US" dirty="0"/>
              <a:t>New Representation Case Procedures</a:t>
            </a:r>
          </a:p>
          <a:p>
            <a:pPr lvl="1"/>
            <a:r>
              <a:rPr lang="en-US" dirty="0"/>
              <a:t>Employer </a:t>
            </a:r>
            <a:r>
              <a:rPr lang="en-US" u="sng" dirty="0"/>
              <a:t>must</a:t>
            </a:r>
            <a:r>
              <a:rPr lang="en-US" dirty="0"/>
              <a:t> post and distribute electronically an initial NLRB Notice regarding existence of the Petition and information about NLRB process</a:t>
            </a:r>
          </a:p>
          <a:p>
            <a:pPr lvl="1"/>
            <a:r>
              <a:rPr lang="en-US" dirty="0"/>
              <a:t>Almost all disputes about voter eligibility to be resolved after election</a:t>
            </a:r>
          </a:p>
          <a:p>
            <a:pPr lvl="1"/>
            <a:r>
              <a:rPr lang="en-US" dirty="0"/>
              <a:t>Voter eligibility lists now include </a:t>
            </a:r>
            <a:r>
              <a:rPr lang="en-US" u="sng" dirty="0"/>
              <a:t>full</a:t>
            </a:r>
            <a:r>
              <a:rPr lang="en-US" dirty="0"/>
              <a:t> contact information</a:t>
            </a:r>
          </a:p>
          <a:p>
            <a:pPr lvl="1"/>
            <a:r>
              <a:rPr lang="en-US" dirty="0"/>
              <a:t>Election 21 – 25 days after petition </a:t>
            </a:r>
            <a:r>
              <a:rPr lang="en-US" dirty="0" smtClean="0"/>
              <a:t>filed</a:t>
            </a:r>
          </a:p>
          <a:p>
            <a:pPr marL="457200" lvl="1" indent="0">
              <a:buNone/>
            </a:pPr>
            <a:endParaRPr lang="en-US" dirty="0"/>
          </a:p>
          <a:p>
            <a:r>
              <a:rPr lang="en-US" i="1" dirty="0"/>
              <a:t>Columbia University</a:t>
            </a:r>
            <a:r>
              <a:rPr lang="en-US" dirty="0"/>
              <a:t>, 364 NLRB No. 90 (Aug. 23, 2016</a:t>
            </a:r>
            <a:r>
              <a:rPr lang="en-US" dirty="0" smtClean="0"/>
              <a:t>):  Overturning </a:t>
            </a:r>
            <a:r>
              <a:rPr lang="en-US" dirty="0"/>
              <a:t>longstanding precedent, </a:t>
            </a:r>
            <a:r>
              <a:rPr lang="en-US" dirty="0" smtClean="0"/>
              <a:t>holding that graduate </a:t>
            </a:r>
            <a:r>
              <a:rPr lang="en-US" dirty="0"/>
              <a:t>and undergraduate students who qualify as statutory employees under the NLRA have a right to unionize and engage in collective </a:t>
            </a:r>
            <a:r>
              <a:rPr lang="en-US" dirty="0" smtClean="0"/>
              <a:t>bargaining.</a:t>
            </a:r>
          </a:p>
          <a:p>
            <a:pPr marL="0" indent="0">
              <a:buNone/>
            </a:pPr>
            <a:endParaRPr lang="en-US" dirty="0"/>
          </a:p>
          <a:p>
            <a:r>
              <a:rPr lang="en-US" dirty="0"/>
              <a:t>The NLRB is scrutinizing your handbooks and policies for </a:t>
            </a:r>
            <a:r>
              <a:rPr lang="en-US" dirty="0" smtClean="0"/>
              <a:t>review (social </a:t>
            </a:r>
            <a:r>
              <a:rPr lang="en-US" dirty="0"/>
              <a:t>media, confidentiality, chain of command, standards of conduct, etc</a:t>
            </a:r>
            <a:r>
              <a:rPr lang="en-US" dirty="0" smtClean="0"/>
              <a: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14</a:t>
            </a:fld>
            <a:endParaRPr lang="en-US" dirty="0"/>
          </a:p>
        </p:txBody>
      </p:sp>
    </p:spTree>
    <p:extLst>
      <p:ext uri="{BB962C8B-B14F-4D97-AF65-F5344CB8AC3E}">
        <p14:creationId xmlns:p14="http://schemas.microsoft.com/office/powerpoint/2010/main" val="73572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Agreements 	</a:t>
            </a:r>
            <a:endParaRPr lang="en-US" dirty="0"/>
          </a:p>
        </p:txBody>
      </p:sp>
      <p:sp>
        <p:nvSpPr>
          <p:cNvPr id="3" name="Content Placeholder 2"/>
          <p:cNvSpPr>
            <a:spLocks noGrp="1"/>
          </p:cNvSpPr>
          <p:nvPr>
            <p:ph idx="1"/>
          </p:nvPr>
        </p:nvSpPr>
        <p:spPr/>
        <p:txBody>
          <a:bodyPr>
            <a:normAutofit fontScale="85000" lnSpcReduction="20000"/>
          </a:bodyPr>
          <a:lstStyle/>
          <a:p>
            <a:r>
              <a:rPr lang="en-US" i="1" dirty="0" err="1" smtClean="0"/>
              <a:t>BlueLinx</a:t>
            </a:r>
            <a:r>
              <a:rPr lang="en-US" i="1" dirty="0" smtClean="0"/>
              <a:t> Holdings Inc</a:t>
            </a:r>
            <a:r>
              <a:rPr lang="en-US" dirty="0" smtClean="0"/>
              <a:t>. </a:t>
            </a:r>
          </a:p>
          <a:p>
            <a:pPr lvl="1"/>
            <a:r>
              <a:rPr lang="en-US" dirty="0" smtClean="0"/>
              <a:t>SEC issued a cease-and-desist order over the use of severance agreements that the SEC found improperly interfered with the rights of potential whistleblowers to obtain monetary awards for reporting suspected illegal activity</a:t>
            </a:r>
          </a:p>
          <a:p>
            <a:pPr lvl="1"/>
            <a:r>
              <a:rPr lang="en-US" dirty="0" smtClean="0"/>
              <a:t>If you are a publicly traded company or affiliated with a publicly-traded company, review your agreements carefully </a:t>
            </a:r>
          </a:p>
          <a:p>
            <a:pPr marL="0" indent="0">
              <a:buNone/>
            </a:pPr>
            <a:endParaRPr lang="en-US" dirty="0" smtClean="0"/>
          </a:p>
          <a:p>
            <a:r>
              <a:rPr lang="en-US" b="1" i="1" dirty="0" smtClean="0"/>
              <a:t>New CT Law:  </a:t>
            </a:r>
            <a:r>
              <a:rPr lang="en-US" i="1" dirty="0" smtClean="0"/>
              <a:t>An </a:t>
            </a:r>
            <a:r>
              <a:rPr lang="en-US" i="1" dirty="0"/>
              <a:t>Act Concerning Matters Affecting Physicians, Health Care Facilities and Medical </a:t>
            </a:r>
            <a:r>
              <a:rPr lang="en-US" i="1" dirty="0" smtClean="0"/>
              <a:t>Foundations</a:t>
            </a:r>
            <a:r>
              <a:rPr lang="en-US" i="1" dirty="0"/>
              <a:t> </a:t>
            </a:r>
            <a:r>
              <a:rPr lang="en-US" i="1" dirty="0" smtClean="0"/>
              <a:t>(SB 351) </a:t>
            </a:r>
          </a:p>
          <a:p>
            <a:pPr lvl="1"/>
            <a:r>
              <a:rPr lang="en-US" dirty="0" smtClean="0"/>
              <a:t>If you employ physicians in Connecticut and have non-compete agreements, revise your agreements </a:t>
            </a:r>
          </a:p>
          <a:p>
            <a:pPr lvl="1"/>
            <a:r>
              <a:rPr lang="en-US" dirty="0" smtClean="0"/>
              <a:t>New </a:t>
            </a:r>
            <a:r>
              <a:rPr lang="en-US" dirty="0"/>
              <a:t>non-compete restrictions for physicians:</a:t>
            </a:r>
          </a:p>
          <a:p>
            <a:pPr lvl="2"/>
            <a:r>
              <a:rPr lang="en-US" dirty="0"/>
              <a:t>1 year</a:t>
            </a:r>
          </a:p>
          <a:p>
            <a:pPr lvl="2"/>
            <a:r>
              <a:rPr lang="en-US" dirty="0"/>
              <a:t>15 </a:t>
            </a:r>
            <a:r>
              <a:rPr lang="en-US" dirty="0" smtClean="0"/>
              <a:t>miles</a:t>
            </a:r>
            <a:endParaRPr lang="en-US" dirty="0"/>
          </a:p>
          <a:p>
            <a:pPr lvl="1"/>
            <a:r>
              <a:rPr lang="en-US" dirty="0"/>
              <a:t>Additional restriction for hospitals, health systems and medical schools, or their medical foundations:</a:t>
            </a:r>
          </a:p>
          <a:p>
            <a:pPr lvl="1"/>
            <a:r>
              <a:rPr lang="en-US" dirty="0"/>
              <a:t>Can only restrict physician’s right to practice with like </a:t>
            </a:r>
            <a:r>
              <a:rPr lang="en-US" dirty="0" smtClean="0"/>
              <a:t>entities</a:t>
            </a:r>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15</a:t>
            </a:fld>
            <a:endParaRPr lang="en-US" dirty="0"/>
          </a:p>
        </p:txBody>
      </p:sp>
    </p:spTree>
    <p:extLst>
      <p:ext uri="{BB962C8B-B14F-4D97-AF65-F5344CB8AC3E}">
        <p14:creationId xmlns:p14="http://schemas.microsoft.com/office/powerpoint/2010/main" val="380627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Agreements Cont. </a:t>
            </a:r>
            <a:endParaRPr lang="en-US" dirty="0"/>
          </a:p>
        </p:txBody>
      </p:sp>
      <p:sp>
        <p:nvSpPr>
          <p:cNvPr id="3" name="Content Placeholder 2"/>
          <p:cNvSpPr>
            <a:spLocks noGrp="1"/>
          </p:cNvSpPr>
          <p:nvPr>
            <p:ph idx="1"/>
          </p:nvPr>
        </p:nvSpPr>
        <p:spPr>
          <a:xfrm>
            <a:off x="457200" y="1603509"/>
            <a:ext cx="8229600" cy="4525963"/>
          </a:xfrm>
        </p:spPr>
        <p:txBody>
          <a:bodyPr>
            <a:normAutofit/>
          </a:bodyPr>
          <a:lstStyle/>
          <a:p>
            <a:r>
              <a:rPr lang="en-US" dirty="0" smtClean="0"/>
              <a:t>DTSA creates </a:t>
            </a:r>
            <a:r>
              <a:rPr lang="en-US" dirty="0"/>
              <a:t>a new federal civil cause of action for the misappropriation of trade secrets</a:t>
            </a:r>
          </a:p>
          <a:p>
            <a:pPr lvl="1"/>
            <a:r>
              <a:rPr lang="en-US" dirty="0"/>
              <a:t>DOES NOT preempt pre-existing state law </a:t>
            </a:r>
            <a:r>
              <a:rPr lang="en-US" dirty="0" smtClean="0"/>
              <a:t>remedies</a:t>
            </a:r>
          </a:p>
          <a:p>
            <a:pPr marL="457200" lvl="1" indent="0">
              <a:buNone/>
            </a:pPr>
            <a:endParaRPr lang="en-US" dirty="0" smtClean="0"/>
          </a:p>
          <a:p>
            <a:r>
              <a:rPr lang="en-US" dirty="0"/>
              <a:t>P</a:t>
            </a:r>
            <a:r>
              <a:rPr lang="en-US" dirty="0" smtClean="0"/>
              <a:t>ermits </a:t>
            </a:r>
            <a:r>
              <a:rPr lang="en-US" dirty="0"/>
              <a:t>successful plaintiffs to recover attorney’s fees and exemplary damages, with one catch</a:t>
            </a:r>
            <a:r>
              <a:rPr lang="en-US" dirty="0" smtClean="0"/>
              <a:t>…</a:t>
            </a:r>
          </a:p>
          <a:p>
            <a:pPr lvl="1"/>
            <a:r>
              <a:rPr lang="en-US" dirty="0" smtClean="0"/>
              <a:t>Attorney’s </a:t>
            </a:r>
            <a:r>
              <a:rPr lang="en-US" dirty="0"/>
              <a:t>fees and exemplary damages are only available if the agreement governing trade secrets and confidentiality </a:t>
            </a:r>
            <a:r>
              <a:rPr lang="en-US" dirty="0" smtClean="0"/>
              <a:t>provides appropriate notice</a:t>
            </a:r>
          </a:p>
          <a:p>
            <a:pPr marL="457200" lvl="1" indent="0">
              <a:buNone/>
            </a:pPr>
            <a:endParaRPr lang="en-US" dirty="0"/>
          </a:p>
          <a:p>
            <a:r>
              <a:rPr lang="en-US" dirty="0"/>
              <a:t>All new agreements should contain </a:t>
            </a:r>
            <a:r>
              <a:rPr lang="en-US" dirty="0" smtClean="0"/>
              <a:t>this new </a:t>
            </a:r>
            <a:r>
              <a:rPr lang="en-US" dirty="0"/>
              <a:t>notice </a:t>
            </a:r>
            <a:r>
              <a:rPr lang="en-US" dirty="0" smtClean="0"/>
              <a:t>language to </a:t>
            </a:r>
            <a:r>
              <a:rPr lang="en-US" dirty="0"/>
              <a:t>preserve these potential remedies</a:t>
            </a:r>
          </a:p>
          <a:p>
            <a:endParaRPr lang="en-US" dirty="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16</a:t>
            </a:fld>
            <a:endParaRPr lang="en-US" dirty="0"/>
          </a:p>
        </p:txBody>
      </p:sp>
    </p:spTree>
    <p:extLst>
      <p:ext uri="{BB962C8B-B14F-4D97-AF65-F5344CB8AC3E}">
        <p14:creationId xmlns:p14="http://schemas.microsoft.com/office/powerpoint/2010/main" val="7732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Recent Case law</a:t>
            </a:r>
            <a:endParaRPr lang="en-US" dirty="0"/>
          </a:p>
        </p:txBody>
      </p:sp>
      <p:sp>
        <p:nvSpPr>
          <p:cNvPr id="3" name="Text Placeholder 2"/>
          <p:cNvSpPr>
            <a:spLocks noGrp="1"/>
          </p:cNvSpPr>
          <p:nvPr>
            <p:ph type="body" idx="1"/>
          </p:nvPr>
        </p:nvSpPr>
        <p:spPr/>
        <p:txBody>
          <a:bodyPr anchor="ctr"/>
          <a:lstStyle/>
          <a:p>
            <a:pPr algn="ctr"/>
            <a:r>
              <a:rPr lang="en-US" i="1" dirty="0" smtClean="0"/>
              <a:t>Decisions in the state and federal court systems</a:t>
            </a:r>
            <a:endParaRPr lang="en-US" i="1"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17</a:t>
            </a:fld>
            <a:endParaRPr lang="en-US" dirty="0"/>
          </a:p>
        </p:txBody>
      </p:sp>
    </p:spTree>
    <p:extLst>
      <p:ext uri="{BB962C8B-B14F-4D97-AF65-F5344CB8AC3E}">
        <p14:creationId xmlns:p14="http://schemas.microsoft.com/office/powerpoint/2010/main" val="199044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Contractors</a:t>
            </a:r>
            <a:endParaRPr lang="en-US" dirty="0"/>
          </a:p>
        </p:txBody>
      </p:sp>
      <p:sp>
        <p:nvSpPr>
          <p:cNvPr id="3" name="Content Placeholder 2"/>
          <p:cNvSpPr>
            <a:spLocks noGrp="1"/>
          </p:cNvSpPr>
          <p:nvPr>
            <p:ph idx="1"/>
          </p:nvPr>
        </p:nvSpPr>
        <p:spPr/>
        <p:txBody>
          <a:bodyPr/>
          <a:lstStyle/>
          <a:p>
            <a:r>
              <a:rPr lang="en-US" i="1" dirty="0" smtClean="0"/>
              <a:t>Standard Oil of Connecticut, Inc. v. Administrator, Unemployment Compensation Act </a:t>
            </a:r>
            <a:r>
              <a:rPr lang="en-US" dirty="0" smtClean="0"/>
              <a:t>(2016):  Connecticut Supreme Court concludes that workers were independent contractors, not employees</a:t>
            </a:r>
          </a:p>
          <a:p>
            <a:pPr marL="0" indent="0">
              <a:buNone/>
            </a:pPr>
            <a:endParaRPr lang="en-US" dirty="0" smtClean="0"/>
          </a:p>
          <a:p>
            <a:r>
              <a:rPr lang="en-US" dirty="0" smtClean="0"/>
              <a:t>Who is an independent contractor?</a:t>
            </a:r>
          </a:p>
          <a:p>
            <a:pPr lvl="1"/>
            <a:r>
              <a:rPr lang="en-US" sz="2400" dirty="0" smtClean="0"/>
              <a:t>“ABC” Test</a:t>
            </a:r>
          </a:p>
          <a:p>
            <a:pPr lvl="1"/>
            <a:r>
              <a:rPr lang="en-US" sz="2400" i="1" dirty="0" smtClean="0"/>
              <a:t>Standard Oil </a:t>
            </a:r>
            <a:r>
              <a:rPr lang="en-US" sz="2400" dirty="0" smtClean="0"/>
              <a:t>holding as to Part B:  Customers’ homes are not “places of business”</a:t>
            </a:r>
            <a:endParaRPr lang="en-US" sz="2400"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18</a:t>
            </a:fld>
            <a:endParaRPr lang="en-US" dirty="0"/>
          </a:p>
        </p:txBody>
      </p:sp>
    </p:spTree>
    <p:extLst>
      <p:ext uri="{BB962C8B-B14F-4D97-AF65-F5344CB8AC3E}">
        <p14:creationId xmlns:p14="http://schemas.microsoft.com/office/powerpoint/2010/main" val="427030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idx="1"/>
          </p:nvPr>
        </p:nvSpPr>
        <p:spPr>
          <a:xfrm>
            <a:off x="457200" y="1766455"/>
            <a:ext cx="8229600" cy="4525963"/>
          </a:xfrm>
        </p:spPr>
        <p:txBody>
          <a:bodyPr/>
          <a:lstStyle/>
          <a:p>
            <a:r>
              <a:rPr lang="en-US" i="1" dirty="0" smtClean="0"/>
              <a:t>CHRO v. Echo House Ambulance </a:t>
            </a:r>
            <a:r>
              <a:rPr lang="en-US" dirty="0" smtClean="0"/>
              <a:t>(July 26, 2016</a:t>
            </a:r>
            <a:r>
              <a:rPr lang="en-US" dirty="0"/>
              <a:t>): Connecticut Supreme </a:t>
            </a:r>
            <a:r>
              <a:rPr lang="en-US" dirty="0" smtClean="0"/>
              <a:t>Court concludes that unpaid volunteers were not “employees” for purposes of the CT Fair Employment Practices Act</a:t>
            </a:r>
          </a:p>
          <a:p>
            <a:pPr marL="0" indent="0">
              <a:buNone/>
            </a:pPr>
            <a:endParaRPr lang="en-US" dirty="0" smtClean="0"/>
          </a:p>
          <a:p>
            <a:r>
              <a:rPr lang="en-US" dirty="0" smtClean="0"/>
              <a:t>Who is a volunteer?</a:t>
            </a:r>
          </a:p>
          <a:p>
            <a:pPr lvl="1"/>
            <a:r>
              <a:rPr lang="en-US" sz="2400" dirty="0"/>
              <a:t>Remuneration test</a:t>
            </a:r>
          </a:p>
          <a:p>
            <a:pPr lvl="1"/>
            <a:r>
              <a:rPr lang="en-US" sz="2400" dirty="0" smtClean="0"/>
              <a:t>DOL guidance </a:t>
            </a:r>
            <a:endParaRPr lang="en-US" sz="2400"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19</a:t>
            </a:fld>
            <a:endParaRPr lang="en-US" dirty="0"/>
          </a:p>
        </p:txBody>
      </p:sp>
    </p:spTree>
    <p:extLst>
      <p:ext uri="{BB962C8B-B14F-4D97-AF65-F5344CB8AC3E}">
        <p14:creationId xmlns:p14="http://schemas.microsoft.com/office/powerpoint/2010/main" val="113850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innerShdw blurRad="63500" dist="50800" dir="13500000">
                    <a:prstClr val="black">
                      <a:alpha val="50000"/>
                    </a:prstClr>
                  </a:innerShdw>
                </a:effectLst>
              </a:rPr>
              <a:t>Agenda</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57200" y="1563009"/>
            <a:ext cx="8420928" cy="4880935"/>
          </a:xfrm>
        </p:spPr>
        <p:txBody>
          <a:bodyPr>
            <a:noAutofit/>
          </a:bodyPr>
          <a:lstStyle/>
          <a:p>
            <a:r>
              <a:rPr lang="en-US" sz="2300" b="1" dirty="0" smtClean="0"/>
              <a:t>New legislation:  CT &amp; federal laws</a:t>
            </a:r>
          </a:p>
          <a:p>
            <a:pPr marL="457200" lvl="1" indent="0">
              <a:buNone/>
            </a:pPr>
            <a:endParaRPr lang="en-US" sz="1900" b="1" dirty="0" smtClean="0"/>
          </a:p>
          <a:p>
            <a:r>
              <a:rPr lang="en-US" sz="2300" b="1" dirty="0" smtClean="0"/>
              <a:t>Recent case law</a:t>
            </a:r>
          </a:p>
          <a:p>
            <a:pPr marL="0" indent="0">
              <a:buNone/>
            </a:pPr>
            <a:endParaRPr lang="en-US" sz="2300" b="1" dirty="0" smtClean="0"/>
          </a:p>
          <a:p>
            <a:r>
              <a:rPr lang="en-US" sz="2300" b="1" dirty="0" smtClean="0"/>
              <a:t>Trending topics:	</a:t>
            </a:r>
          </a:p>
          <a:p>
            <a:pPr lvl="1"/>
            <a:r>
              <a:rPr lang="en-US" sz="1900" b="1" dirty="0" smtClean="0"/>
              <a:t>“Ban the Box”</a:t>
            </a:r>
          </a:p>
          <a:p>
            <a:pPr lvl="1"/>
            <a:r>
              <a:rPr lang="en-US" sz="1900" b="1" dirty="0" smtClean="0"/>
              <a:t>Medical marijuana</a:t>
            </a:r>
          </a:p>
          <a:p>
            <a:pPr lvl="1"/>
            <a:r>
              <a:rPr lang="en-US" sz="1900" b="1" dirty="0" smtClean="0"/>
              <a:t>Agreements with employees </a:t>
            </a:r>
          </a:p>
          <a:p>
            <a:pPr lvl="1"/>
            <a:r>
              <a:rPr lang="en-US" sz="1900" b="1" dirty="0" smtClean="0"/>
              <a:t>Pay equity</a:t>
            </a:r>
          </a:p>
          <a:p>
            <a:pPr lvl="1"/>
            <a:r>
              <a:rPr lang="en-US" sz="1900" b="1" dirty="0" smtClean="0"/>
              <a:t>New DOL rule </a:t>
            </a:r>
          </a:p>
          <a:p>
            <a:pPr lvl="1"/>
            <a:r>
              <a:rPr lang="en-US" sz="1900" b="1" dirty="0" smtClean="0"/>
              <a:t>Disability/leave management </a:t>
            </a:r>
          </a:p>
          <a:p>
            <a:pPr lvl="1"/>
            <a:r>
              <a:rPr lang="en-US" sz="1900" b="1" dirty="0"/>
              <a:t>Volunteers</a:t>
            </a:r>
          </a:p>
          <a:p>
            <a:pPr lvl="1"/>
            <a:endParaRPr lang="en-US" sz="1900" b="1" dirty="0" smtClean="0"/>
          </a:p>
          <a:p>
            <a:pPr marL="457200" lvl="1" indent="0">
              <a:buNone/>
            </a:pPr>
            <a:endParaRPr lang="en-US" sz="1900" b="1" dirty="0"/>
          </a:p>
          <a:p>
            <a:pPr lvl="1"/>
            <a:endParaRPr lang="en-US" sz="1900" b="1" dirty="0"/>
          </a:p>
          <a:p>
            <a:pPr lvl="1"/>
            <a:endParaRPr lang="en-US" sz="1900" dirty="0" smtClean="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2</a:t>
            </a:fld>
            <a:endParaRPr lang="en-US" dirty="0"/>
          </a:p>
        </p:txBody>
      </p:sp>
    </p:spTree>
    <p:extLst>
      <p:ext uri="{BB962C8B-B14F-4D97-AF65-F5344CB8AC3E}">
        <p14:creationId xmlns:p14="http://schemas.microsoft.com/office/powerpoint/2010/main" val="272946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Sexual Harassment, Gender Bias</a:t>
            </a:r>
            <a:endParaRPr lang="en-US" dirty="0"/>
          </a:p>
        </p:txBody>
      </p:sp>
      <p:sp>
        <p:nvSpPr>
          <p:cNvPr id="3" name="Content Placeholder 2"/>
          <p:cNvSpPr>
            <a:spLocks noGrp="1"/>
          </p:cNvSpPr>
          <p:nvPr>
            <p:ph idx="1"/>
          </p:nvPr>
        </p:nvSpPr>
        <p:spPr>
          <a:xfrm>
            <a:off x="457200" y="1600200"/>
            <a:ext cx="8366166" cy="5049982"/>
          </a:xfrm>
        </p:spPr>
        <p:txBody>
          <a:bodyPr>
            <a:normAutofit lnSpcReduction="10000"/>
          </a:bodyPr>
          <a:lstStyle/>
          <a:p>
            <a:r>
              <a:rPr lang="en-US" i="1" dirty="0" smtClean="0"/>
              <a:t>Carlson v. Ailes</a:t>
            </a:r>
            <a:r>
              <a:rPr lang="en-US" dirty="0"/>
              <a:t> </a:t>
            </a:r>
            <a:r>
              <a:rPr lang="en-US" dirty="0" smtClean="0"/>
              <a:t>(2016):  $20 million settlement reached in Gretchen Carlson’s lawsuit against Roger Ailes</a:t>
            </a:r>
            <a:endParaRPr lang="en-US" i="1" dirty="0" smtClean="0"/>
          </a:p>
          <a:p>
            <a:endParaRPr lang="en-US" i="1" dirty="0" smtClean="0"/>
          </a:p>
          <a:p>
            <a:r>
              <a:rPr lang="nl-NL" i="1" dirty="0" smtClean="0"/>
              <a:t>Jaffa-Bodden v. Choudhury et al. </a:t>
            </a:r>
            <a:r>
              <a:rPr lang="nl-NL" dirty="0" smtClean="0"/>
              <a:t>(2016):  $7 million award to plaintiff in sexual harassment lawsuit against Bikram yoga founder</a:t>
            </a:r>
          </a:p>
          <a:p>
            <a:endParaRPr lang="en-US" i="1" dirty="0" smtClean="0"/>
          </a:p>
          <a:p>
            <a:r>
              <a:rPr lang="en-US" i="1" dirty="0" smtClean="0"/>
              <a:t>McPadden v. </a:t>
            </a:r>
            <a:r>
              <a:rPr lang="en-US" i="1" dirty="0"/>
              <a:t>Wal-Mart Stores East LP et </a:t>
            </a:r>
            <a:r>
              <a:rPr lang="en-US" i="1" dirty="0" smtClean="0"/>
              <a:t>al. </a:t>
            </a:r>
            <a:r>
              <a:rPr lang="en-US" dirty="0" smtClean="0"/>
              <a:t>(2016):  $31 million award to plaintiff in gender bias, retaliation case after jury finds employer guilty of disciplining female plaintiff more harshly than her male coworkers and firing her when she complained that her medical data had been improperly disclosed </a:t>
            </a:r>
            <a:endParaRPr lang="en-US"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20</a:t>
            </a:fld>
            <a:endParaRPr lang="en-US" dirty="0"/>
          </a:p>
        </p:txBody>
      </p:sp>
    </p:spTree>
    <p:extLst>
      <p:ext uri="{BB962C8B-B14F-4D97-AF65-F5344CB8AC3E}">
        <p14:creationId xmlns:p14="http://schemas.microsoft.com/office/powerpoint/2010/main" val="271033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2065"/>
            <a:ext cx="7772400" cy="1362075"/>
          </a:xfrm>
        </p:spPr>
        <p:txBody>
          <a:bodyPr>
            <a:normAutofit/>
          </a:bodyPr>
          <a:lstStyle/>
          <a:p>
            <a:pPr algn="ctr"/>
            <a:r>
              <a:rPr lang="en-US" sz="4800" dirty="0" smtClean="0"/>
              <a:t>Questions?</a:t>
            </a:r>
            <a:endParaRPr lang="en-US" sz="4800" dirty="0"/>
          </a:p>
        </p:txBody>
      </p:sp>
      <p:sp>
        <p:nvSpPr>
          <p:cNvPr id="3" name="Text Placeholder 2"/>
          <p:cNvSpPr>
            <a:spLocks noGrp="1"/>
          </p:cNvSpPr>
          <p:nvPr>
            <p:ph type="body" idx="1"/>
          </p:nvPr>
        </p:nvSpPr>
        <p:spPr>
          <a:xfrm>
            <a:off x="852942" y="4632257"/>
            <a:ext cx="7772400" cy="1500187"/>
          </a:xfrm>
        </p:spPr>
        <p:txBody>
          <a:bodyPr anchor="t"/>
          <a:lstStyle/>
          <a:p>
            <a:pPr algn="ctr"/>
            <a:r>
              <a:rPr lang="en-US" dirty="0" smtClean="0">
                <a:solidFill>
                  <a:schemeClr val="tx1"/>
                </a:solidFill>
                <a:hlinkClick r:id="rId3"/>
              </a:rPr>
              <a:t>cinih@jacksonlewis.com</a:t>
            </a:r>
          </a:p>
          <a:p>
            <a:pPr algn="ctr"/>
            <a:endParaRPr lang="en-US" dirty="0" smtClean="0">
              <a:hlinkClick r:id="rId3"/>
            </a:endParaRPr>
          </a:p>
          <a:p>
            <a:pPr algn="ctr"/>
            <a:r>
              <a:rPr lang="en-US" dirty="0" smtClean="0">
                <a:hlinkClick r:id="rId3"/>
              </a:rPr>
              <a:t>Sarah.Skubas@jacksonlewis.com</a:t>
            </a:r>
            <a:r>
              <a:rPr lang="en-US" dirty="0" smtClean="0"/>
              <a:t> </a:t>
            </a:r>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21</a:t>
            </a:fld>
            <a:endParaRPr lang="en-US" dirty="0"/>
          </a:p>
        </p:txBody>
      </p:sp>
    </p:spTree>
    <p:extLst>
      <p:ext uri="{BB962C8B-B14F-4D97-AF65-F5344CB8AC3E}">
        <p14:creationId xmlns:p14="http://schemas.microsoft.com/office/powerpoint/2010/main" val="355079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212" y="264791"/>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smtClean="0">
                <a:ln w="11430"/>
                <a:solidFill>
                  <a:schemeClr val="bg1"/>
                </a:solidFill>
                <a:effectLst>
                  <a:outerShdw blurRad="76200" dist="50800" dir="5400000" algn="tl" rotWithShape="0">
                    <a:srgbClr val="000000">
                      <a:alpha val="65000"/>
                    </a:srgbClr>
                  </a:outerShdw>
                </a:effectLst>
              </a:rPr>
              <a:t>Thank You!</a:t>
            </a:r>
            <a:endParaRPr lang="en-US" sz="4800" spc="50" dirty="0">
              <a:ln w="11430"/>
              <a:solidFill>
                <a:schemeClr val="bg1"/>
              </a:solidFill>
              <a:effectLst>
                <a:outerShdw blurRad="76200" dist="50800" dir="5400000" algn="tl" rotWithShape="0">
                  <a:srgbClr val="000000">
                    <a:alpha val="65000"/>
                  </a:srgbClr>
                </a:outerShdw>
              </a:effectLst>
            </a:endParaRPr>
          </a:p>
        </p:txBody>
      </p:sp>
      <p:pic>
        <p:nvPicPr>
          <p:cNvPr id="11" name="Picture 10"/>
          <p:cNvPicPr/>
          <p:nvPr/>
        </p:nvPicPr>
        <p:blipFill>
          <a:blip r:embed="rId3" cstate="screen"/>
          <a:srcRect/>
          <a:stretch>
            <a:fillRect/>
          </a:stretch>
        </p:blipFill>
        <p:spPr bwMode="auto">
          <a:xfrm>
            <a:off x="3190875" y="4648200"/>
            <a:ext cx="2962275" cy="790575"/>
          </a:xfrm>
          <a:prstGeom prst="rect">
            <a:avLst/>
          </a:prstGeom>
          <a:noFill/>
          <a:ln w="9525">
            <a:noFill/>
            <a:miter lim="800000"/>
            <a:headEnd/>
            <a:tailEnd/>
          </a:ln>
        </p:spPr>
      </p:pic>
      <p:pic>
        <p:nvPicPr>
          <p:cNvPr id="13" name="Picture 12" descr="AWD-46.jpg"/>
          <p:cNvPicPr/>
          <p:nvPr/>
        </p:nvPicPr>
        <p:blipFill>
          <a:blip r:embed="rId4" cstate="screen">
            <a:clrChange>
              <a:clrFrom>
                <a:srgbClr val="FDFDFD"/>
              </a:clrFrom>
              <a:clrTo>
                <a:srgbClr val="FDFDFD">
                  <a:alpha val="0"/>
                </a:srgbClr>
              </a:clrTo>
            </a:clrChange>
          </a:blip>
          <a:srcRect b="35180"/>
          <a:stretch>
            <a:fillRect/>
          </a:stretch>
        </p:blipFill>
        <p:spPr>
          <a:xfrm>
            <a:off x="2109787" y="2209800"/>
            <a:ext cx="5124450" cy="1733550"/>
          </a:xfrm>
          <a:prstGeom prst="rect">
            <a:avLst/>
          </a:prstGeom>
          <a:noFill/>
          <a:ln>
            <a:noFill/>
          </a:ln>
        </p:spPr>
      </p:pic>
      <p:grpSp>
        <p:nvGrpSpPr>
          <p:cNvPr id="16" name="Group 15"/>
          <p:cNvGrpSpPr/>
          <p:nvPr/>
        </p:nvGrpSpPr>
        <p:grpSpPr>
          <a:xfrm>
            <a:off x="228600" y="4038600"/>
            <a:ext cx="8686800" cy="354013"/>
            <a:chOff x="228600" y="4038600"/>
            <a:chExt cx="8686800" cy="354013"/>
          </a:xfrm>
        </p:grpSpPr>
        <p:sp>
          <p:nvSpPr>
            <p:cNvPr id="5122"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1066800" y="4038600"/>
              <a:ext cx="7010400" cy="338554"/>
            </a:xfrm>
            <a:prstGeom prst="rect">
              <a:avLst/>
            </a:prstGeom>
            <a:noFill/>
          </p:spPr>
          <p:txBody>
            <a:bodyPr wrap="square" rtlCol="0">
              <a:spAutoFit/>
            </a:bodyPr>
            <a:lstStyle/>
            <a:p>
              <a:pPr algn="ctr"/>
              <a:r>
                <a:rPr lang="en-US" sz="1600" b="1" spc="-50" dirty="0" smtClean="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rPr>
                <a:t>Workplace law. In four time zones and 52 major locations coast to coast.</a:t>
              </a:r>
              <a:endParaRPr lang="en-US" sz="1600" b="1" spc="-50"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endParaRPr>
            </a:p>
          </p:txBody>
        </p:sp>
      </p:grpSp>
      <p:sp>
        <p:nvSpPr>
          <p:cNvPr id="2" name="Slide Number Placeholder 1"/>
          <p:cNvSpPr>
            <a:spLocks noGrp="1"/>
          </p:cNvSpPr>
          <p:nvPr>
            <p:ph type="sldNum" sz="quarter" idx="12"/>
          </p:nvPr>
        </p:nvSpPr>
        <p:spPr/>
        <p:txBody>
          <a:bodyPr/>
          <a:lstStyle/>
          <a:p>
            <a:pPr>
              <a:defRPr/>
            </a:pPr>
            <a:fld id="{882F5883-E7DC-4E0D-84C8-91664C94FBA3}" type="slidenum">
              <a:rPr lang="en-US" smtClean="0"/>
              <a:pPr>
                <a:defRPr/>
              </a:pPr>
              <a:t>22</a:t>
            </a:fld>
            <a:endParaRPr lang="en-US" dirty="0"/>
          </a:p>
        </p:txBody>
      </p:sp>
    </p:spTree>
    <p:extLst>
      <p:ext uri="{BB962C8B-B14F-4D97-AF65-F5344CB8AC3E}">
        <p14:creationId xmlns:p14="http://schemas.microsoft.com/office/powerpoint/2010/main" val="288405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LAWS &amp; legislation</a:t>
            </a:r>
            <a:endParaRPr lang="en-US" dirty="0"/>
          </a:p>
        </p:txBody>
      </p:sp>
      <p:sp>
        <p:nvSpPr>
          <p:cNvPr id="3" name="Text Placeholder 2"/>
          <p:cNvSpPr>
            <a:spLocks noGrp="1"/>
          </p:cNvSpPr>
          <p:nvPr>
            <p:ph type="body" idx="1"/>
          </p:nvPr>
        </p:nvSpPr>
        <p:spPr/>
        <p:txBody>
          <a:bodyPr anchor="ctr"/>
          <a:lstStyle/>
          <a:p>
            <a:pPr algn="ctr"/>
            <a:r>
              <a:rPr lang="en-US" i="1" dirty="0" smtClean="0"/>
              <a:t>Recent developments in Connecticut and federal law</a:t>
            </a:r>
            <a:endParaRPr lang="en-US" i="1" dirty="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3</a:t>
            </a:fld>
            <a:endParaRPr lang="en-US" dirty="0"/>
          </a:p>
        </p:txBody>
      </p:sp>
    </p:spTree>
    <p:extLst>
      <p:ext uri="{BB962C8B-B14F-4D97-AF65-F5344CB8AC3E}">
        <p14:creationId xmlns:p14="http://schemas.microsoft.com/office/powerpoint/2010/main" val="42384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innerShdw blurRad="63500" dist="50800" dir="13500000">
                    <a:prstClr val="black">
                      <a:alpha val="50000"/>
                    </a:prstClr>
                  </a:innerShdw>
                </a:effectLst>
              </a:rPr>
              <a:t>New CT Laws</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57200" y="1563009"/>
            <a:ext cx="8420928" cy="4880935"/>
          </a:xfrm>
        </p:spPr>
        <p:txBody>
          <a:bodyPr>
            <a:noAutofit/>
          </a:bodyPr>
          <a:lstStyle/>
          <a:p>
            <a:r>
              <a:rPr lang="en-US" b="1" i="1" dirty="0"/>
              <a:t>Payroll </a:t>
            </a:r>
            <a:r>
              <a:rPr lang="en-US" b="1" i="1" dirty="0" smtClean="0"/>
              <a:t>Practices</a:t>
            </a:r>
          </a:p>
          <a:p>
            <a:pPr lvl="1"/>
            <a:r>
              <a:rPr lang="en-US" sz="1600" b="1" i="1" dirty="0" smtClean="0"/>
              <a:t>SB </a:t>
            </a:r>
            <a:r>
              <a:rPr lang="en-US" sz="1600" b="1" dirty="0" smtClean="0"/>
              <a:t>220 </a:t>
            </a:r>
            <a:endParaRPr lang="en-US" sz="1600" dirty="0" smtClean="0"/>
          </a:p>
          <a:p>
            <a:pPr lvl="2"/>
            <a:r>
              <a:rPr lang="en-US" sz="1400" dirty="0" smtClean="0"/>
              <a:t>No </a:t>
            </a:r>
            <a:r>
              <a:rPr lang="en-US" sz="1600" dirty="0" smtClean="0"/>
              <a:t>approval required for </a:t>
            </a:r>
            <a:r>
              <a:rPr lang="en-US" sz="1600" u="sng" dirty="0" smtClean="0"/>
              <a:t>bi-weekly</a:t>
            </a:r>
            <a:r>
              <a:rPr lang="en-US" sz="1600" dirty="0" smtClean="0"/>
              <a:t> payroll periods</a:t>
            </a:r>
          </a:p>
          <a:p>
            <a:pPr lvl="2"/>
            <a:r>
              <a:rPr lang="en-US" sz="1600" dirty="0" smtClean="0"/>
              <a:t>Written approval still required for bi-monthly pay</a:t>
            </a:r>
          </a:p>
          <a:p>
            <a:pPr lvl="1"/>
            <a:r>
              <a:rPr lang="en-US" sz="1600" b="1" dirty="0" smtClean="0"/>
              <a:t>SB 211 </a:t>
            </a:r>
          </a:p>
          <a:p>
            <a:pPr lvl="2"/>
            <a:r>
              <a:rPr lang="en-US" sz="1600" dirty="0" smtClean="0"/>
              <a:t>Authorizes employers to use payroll cards – instead of checks or direct deposit to pay employees </a:t>
            </a:r>
          </a:p>
          <a:p>
            <a:pPr lvl="2"/>
            <a:r>
              <a:rPr lang="en-US" sz="1600" dirty="0" smtClean="0"/>
              <a:t>Electronic paystubs and requests for direct deposit</a:t>
            </a:r>
          </a:p>
          <a:p>
            <a:pPr marL="914400" lvl="2" indent="0">
              <a:buNone/>
            </a:pPr>
            <a:endParaRPr lang="en-US" sz="1600" dirty="0" smtClean="0"/>
          </a:p>
          <a:p>
            <a:pPr marL="342900" lvl="1" indent="-342900">
              <a:buClr>
                <a:srgbClr val="A5CE53"/>
              </a:buClr>
              <a:buSzPct val="60000"/>
              <a:buFont typeface="Wingdings" charset="2"/>
              <a:buChar char="u"/>
            </a:pPr>
            <a:r>
              <a:rPr lang="en-US" sz="2400" b="1" i="1" dirty="0" smtClean="0"/>
              <a:t>CTFMLA </a:t>
            </a:r>
          </a:p>
          <a:p>
            <a:pPr lvl="1"/>
            <a:r>
              <a:rPr lang="en-US" sz="1600" b="1" i="1" dirty="0"/>
              <a:t>SB 262 </a:t>
            </a:r>
          </a:p>
          <a:p>
            <a:pPr lvl="2"/>
            <a:r>
              <a:rPr lang="en-US" sz="1600" dirty="0"/>
              <a:t>Expands Connecticut FMLA to cover military qualifying </a:t>
            </a:r>
            <a:r>
              <a:rPr lang="en-US" sz="1600" dirty="0" smtClean="0"/>
              <a:t>exigencies</a:t>
            </a:r>
          </a:p>
          <a:p>
            <a:pPr lvl="2"/>
            <a:r>
              <a:rPr lang="en-US" sz="1600" dirty="0"/>
              <a:t>Coverage for any “qualifying exigency” arising out of the fact that the spouse, child, or parent of the employee is on active duty or has been notified of an impending call to order in the armed forces. </a:t>
            </a:r>
          </a:p>
          <a:p>
            <a:pPr lvl="1"/>
            <a:endParaRPr lang="en-US" dirty="0" smtClean="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4</a:t>
            </a:fld>
            <a:endParaRPr lang="en-US" dirty="0"/>
          </a:p>
        </p:txBody>
      </p:sp>
    </p:spTree>
    <p:extLst>
      <p:ext uri="{BB962C8B-B14F-4D97-AF65-F5344CB8AC3E}">
        <p14:creationId xmlns:p14="http://schemas.microsoft.com/office/powerpoint/2010/main" val="380289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innerShdw blurRad="63500" dist="50800" dir="13500000">
                    <a:prstClr val="black">
                      <a:alpha val="50000"/>
                    </a:prstClr>
                  </a:innerShdw>
                </a:effectLst>
              </a:rPr>
              <a:t>New CT Laws </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57199" y="1582105"/>
            <a:ext cx="8373979" cy="4873330"/>
          </a:xfrm>
        </p:spPr>
        <p:txBody>
          <a:bodyPr>
            <a:normAutofit fontScale="92500" lnSpcReduction="20000"/>
          </a:bodyPr>
          <a:lstStyle/>
          <a:p>
            <a:r>
              <a:rPr lang="en-US" sz="2800" b="1" i="1" dirty="0" smtClean="0"/>
              <a:t>Ban The Box </a:t>
            </a:r>
          </a:p>
          <a:p>
            <a:pPr lvl="1"/>
            <a:r>
              <a:rPr lang="en-US" sz="1900" b="1" i="1" dirty="0"/>
              <a:t>HB 5237 </a:t>
            </a:r>
            <a:r>
              <a:rPr lang="en-US" sz="1900" b="1" i="1" dirty="0" smtClean="0"/>
              <a:t> </a:t>
            </a:r>
            <a:r>
              <a:rPr lang="en-US" sz="1900" dirty="0" smtClean="0"/>
              <a:t>(Effective 1/11/17) </a:t>
            </a:r>
          </a:p>
          <a:p>
            <a:pPr lvl="1"/>
            <a:r>
              <a:rPr lang="en-US" sz="1900" dirty="0" smtClean="0"/>
              <a:t>No </a:t>
            </a:r>
            <a:r>
              <a:rPr lang="en-US" sz="1900" dirty="0"/>
              <a:t>more inquiries about prior arrests, criminal charges or convictions</a:t>
            </a:r>
            <a:r>
              <a:rPr lang="en-US" sz="1900" dirty="0" smtClean="0"/>
              <a:t>….</a:t>
            </a:r>
          </a:p>
          <a:p>
            <a:pPr lvl="2"/>
            <a:r>
              <a:rPr lang="en-US" sz="1700" dirty="0" smtClean="0"/>
              <a:t>BUT</a:t>
            </a:r>
            <a:r>
              <a:rPr lang="en-US" sz="1700" dirty="0"/>
              <a:t>!   Limited to inquiries on employment applications </a:t>
            </a:r>
            <a:endParaRPr lang="en-US" sz="1700" dirty="0" smtClean="0"/>
          </a:p>
          <a:p>
            <a:pPr lvl="1"/>
            <a:r>
              <a:rPr lang="en-US" sz="1900" dirty="0" smtClean="0"/>
              <a:t>Exceptions </a:t>
            </a:r>
            <a:r>
              <a:rPr lang="en-US" sz="1900" dirty="0"/>
              <a:t>for employers who are required to make such inquiries by law, or if a security or fidelity bond is required for the </a:t>
            </a:r>
            <a:r>
              <a:rPr lang="en-US" sz="1900" dirty="0" smtClean="0"/>
              <a:t>position</a:t>
            </a:r>
          </a:p>
          <a:p>
            <a:pPr lvl="1"/>
            <a:r>
              <a:rPr lang="en-US" sz="1900" dirty="0" smtClean="0"/>
              <a:t>Remember the EEOC’s guidance and existing requirements</a:t>
            </a:r>
          </a:p>
          <a:p>
            <a:pPr lvl="1"/>
            <a:endParaRPr lang="en-US" sz="2300" b="1" i="1" dirty="0" smtClean="0"/>
          </a:p>
          <a:p>
            <a:r>
              <a:rPr lang="en-US" sz="2800" b="1" i="1" dirty="0" smtClean="0"/>
              <a:t>Human Trafficking </a:t>
            </a:r>
            <a:endParaRPr lang="en-US" sz="2800" b="1" i="1" dirty="0"/>
          </a:p>
          <a:p>
            <a:pPr lvl="1"/>
            <a:r>
              <a:rPr lang="en-US" sz="1900" b="1" i="1" dirty="0"/>
              <a:t>HB 5621 </a:t>
            </a:r>
            <a:endParaRPr lang="en-US" sz="1900" b="1" i="1" dirty="0" smtClean="0"/>
          </a:p>
          <a:p>
            <a:pPr lvl="2"/>
            <a:r>
              <a:rPr lang="en-US" sz="1900" dirty="0" smtClean="0"/>
              <a:t>New </a:t>
            </a:r>
            <a:r>
              <a:rPr lang="en-US" sz="1900" dirty="0"/>
              <a:t>requirements for hotel (and similar lodging) operators to train and educate their </a:t>
            </a:r>
            <a:r>
              <a:rPr lang="en-US" sz="1900" dirty="0" smtClean="0"/>
              <a:t>employees</a:t>
            </a:r>
          </a:p>
          <a:p>
            <a:pPr lvl="2"/>
            <a:r>
              <a:rPr lang="en-US" sz="1900" dirty="0"/>
              <a:t>Training at the time of hire:</a:t>
            </a:r>
          </a:p>
          <a:p>
            <a:pPr lvl="3"/>
            <a:r>
              <a:rPr lang="en-US" sz="1900" dirty="0"/>
              <a:t>Recognition of potential victims of human trafficking</a:t>
            </a:r>
          </a:p>
          <a:p>
            <a:pPr lvl="3"/>
            <a:r>
              <a:rPr lang="en-US" sz="1900" dirty="0"/>
              <a:t>Activities commonly associated with human trafficking</a:t>
            </a:r>
          </a:p>
          <a:p>
            <a:pPr lvl="3"/>
            <a:r>
              <a:rPr lang="en-US" sz="1900" dirty="0"/>
              <a:t>Certification of </a:t>
            </a:r>
            <a:r>
              <a:rPr lang="en-US" sz="1900" dirty="0" smtClean="0"/>
              <a:t>training</a:t>
            </a:r>
          </a:p>
          <a:p>
            <a:pPr lvl="2"/>
            <a:r>
              <a:rPr lang="en-US" sz="1900" dirty="0"/>
              <a:t>Awareness campaigns</a:t>
            </a:r>
          </a:p>
          <a:p>
            <a:endParaRPr lang="en-US" dirty="0"/>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5</a:t>
            </a:fld>
            <a:endParaRPr lang="en-US" dirty="0"/>
          </a:p>
        </p:txBody>
      </p:sp>
    </p:spTree>
    <p:extLst>
      <p:ext uri="{BB962C8B-B14F-4D97-AF65-F5344CB8AC3E}">
        <p14:creationId xmlns:p14="http://schemas.microsoft.com/office/powerpoint/2010/main" val="178123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DOL Rule</a:t>
            </a:r>
            <a:endParaRPr lang="en-US" dirty="0"/>
          </a:p>
        </p:txBody>
      </p:sp>
      <p:sp>
        <p:nvSpPr>
          <p:cNvPr id="3" name="Content Placeholder 2"/>
          <p:cNvSpPr>
            <a:spLocks noGrp="1"/>
          </p:cNvSpPr>
          <p:nvPr>
            <p:ph idx="1"/>
          </p:nvPr>
        </p:nvSpPr>
        <p:spPr/>
        <p:txBody>
          <a:bodyPr/>
          <a:lstStyle/>
          <a:p>
            <a:r>
              <a:rPr lang="en-US" dirty="0" smtClean="0"/>
              <a:t>Changes effective December 1, 2016</a:t>
            </a:r>
          </a:p>
          <a:p>
            <a:pPr marL="0" indent="0">
              <a:buNone/>
            </a:pPr>
            <a:endParaRPr lang="en-US" b="1" dirty="0" smtClean="0"/>
          </a:p>
          <a:p>
            <a:r>
              <a:rPr lang="en-US" b="1" dirty="0" smtClean="0"/>
              <a:t>Standard salary level increase:   $47,476</a:t>
            </a:r>
          </a:p>
          <a:p>
            <a:pPr lvl="1"/>
            <a:r>
              <a:rPr lang="en-US" sz="2400" dirty="0" smtClean="0"/>
              <a:t>$47,476 annually (up from $23,660)</a:t>
            </a:r>
          </a:p>
          <a:p>
            <a:pPr lvl="1"/>
            <a:r>
              <a:rPr lang="en-US" sz="2400" dirty="0" smtClean="0"/>
              <a:t>$913 per week (up from $455)</a:t>
            </a:r>
          </a:p>
          <a:p>
            <a:pPr marL="457200" lvl="1" indent="0">
              <a:buNone/>
            </a:pPr>
            <a:endParaRPr lang="en-US" dirty="0" smtClean="0"/>
          </a:p>
          <a:p>
            <a:r>
              <a:rPr lang="en-US" b="1" dirty="0" smtClean="0"/>
              <a:t>“Highly compensated” salary level increase:  $134,004</a:t>
            </a:r>
          </a:p>
          <a:p>
            <a:pPr lvl="1"/>
            <a:r>
              <a:rPr lang="en-US" sz="2400" dirty="0"/>
              <a:t>$</a:t>
            </a:r>
            <a:r>
              <a:rPr lang="en-US" sz="2400" dirty="0" smtClean="0"/>
              <a:t>134,004 annually (up from $100,000)</a:t>
            </a:r>
          </a:p>
          <a:p>
            <a:pPr lvl="1"/>
            <a:r>
              <a:rPr lang="en-US" sz="2400" dirty="0" smtClean="0"/>
              <a:t>$2,577 per week (up from $1,923.07)</a:t>
            </a:r>
            <a:endParaRPr lang="en-US" sz="2400" dirty="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6</a:t>
            </a:fld>
            <a:endParaRPr lang="en-US" dirty="0"/>
          </a:p>
        </p:txBody>
      </p:sp>
    </p:spTree>
    <p:extLst>
      <p:ext uri="{BB962C8B-B14F-4D97-AF65-F5344CB8AC3E}">
        <p14:creationId xmlns:p14="http://schemas.microsoft.com/office/powerpoint/2010/main" val="186038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DOL Rule</a:t>
            </a:r>
            <a:endParaRPr lang="en-US" dirty="0"/>
          </a:p>
        </p:txBody>
      </p:sp>
      <p:sp>
        <p:nvSpPr>
          <p:cNvPr id="3" name="Content Placeholder 2"/>
          <p:cNvSpPr>
            <a:spLocks noGrp="1"/>
          </p:cNvSpPr>
          <p:nvPr>
            <p:ph idx="1"/>
          </p:nvPr>
        </p:nvSpPr>
        <p:spPr/>
        <p:txBody>
          <a:bodyPr>
            <a:normAutofit/>
          </a:bodyPr>
          <a:lstStyle/>
          <a:p>
            <a:r>
              <a:rPr lang="en-US" b="1" dirty="0" smtClean="0"/>
              <a:t>Employers permitted to use incentive compensation to partially meet salary level requirement</a:t>
            </a:r>
          </a:p>
          <a:p>
            <a:pPr marL="0" indent="0">
              <a:buNone/>
            </a:pPr>
            <a:endParaRPr lang="en-US" b="1" dirty="0" smtClean="0"/>
          </a:p>
          <a:p>
            <a:r>
              <a:rPr lang="en-US" b="1" dirty="0" smtClean="0"/>
              <a:t>Automatic increases to salary level every three years</a:t>
            </a:r>
          </a:p>
          <a:p>
            <a:pPr lvl="1"/>
            <a:r>
              <a:rPr lang="en-US" sz="2400" dirty="0" smtClean="0"/>
              <a:t>Next increase:  January 1, 2020</a:t>
            </a:r>
          </a:p>
          <a:p>
            <a:pPr marL="457200" lvl="1" indent="0">
              <a:buNone/>
            </a:pPr>
            <a:endParaRPr lang="en-US" dirty="0" smtClean="0"/>
          </a:p>
          <a:p>
            <a:r>
              <a:rPr lang="en-US" dirty="0" smtClean="0"/>
              <a:t>DOL will announce increases 150 days prior </a:t>
            </a:r>
          </a:p>
          <a:p>
            <a:pPr lvl="1"/>
            <a:r>
              <a:rPr lang="en-US" sz="2400" dirty="0" smtClean="0"/>
              <a:t>Anticipated increase in 2020:  $51,168</a:t>
            </a:r>
          </a:p>
          <a:p>
            <a:pPr marL="457200" lvl="1" indent="0">
              <a:buNone/>
            </a:pPr>
            <a:endParaRPr lang="en-US" sz="2400" dirty="0" smtClean="0"/>
          </a:p>
          <a:p>
            <a:r>
              <a:rPr lang="en-US" b="1" u="sng" dirty="0" smtClean="0"/>
              <a:t>No changes to the duties tests</a:t>
            </a:r>
          </a:p>
          <a:p>
            <a:pPr marL="0" indent="0">
              <a:buNone/>
            </a:pPr>
            <a:endParaRPr lang="en-US" sz="2800" dirty="0" smtClean="0"/>
          </a:p>
          <a:p>
            <a:pPr marL="0" indent="0">
              <a:buNone/>
            </a:pPr>
            <a:endParaRPr lang="en-US" b="1" dirty="0" smtClean="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7</a:t>
            </a:fld>
            <a:endParaRPr lang="en-US" dirty="0"/>
          </a:p>
        </p:txBody>
      </p:sp>
    </p:spTree>
    <p:extLst>
      <p:ext uri="{BB962C8B-B14F-4D97-AF65-F5344CB8AC3E}">
        <p14:creationId xmlns:p14="http://schemas.microsoft.com/office/powerpoint/2010/main" val="407795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HOT TOPICS</a:t>
            </a:r>
            <a:endParaRPr lang="en-US" dirty="0"/>
          </a:p>
        </p:txBody>
      </p:sp>
      <p:sp>
        <p:nvSpPr>
          <p:cNvPr id="3" name="Text Placeholder 2"/>
          <p:cNvSpPr>
            <a:spLocks noGrp="1"/>
          </p:cNvSpPr>
          <p:nvPr>
            <p:ph type="body" idx="1"/>
          </p:nvPr>
        </p:nvSpPr>
        <p:spPr/>
        <p:txBody>
          <a:bodyPr anchor="ctr"/>
          <a:lstStyle/>
          <a:p>
            <a:pPr algn="ctr"/>
            <a:r>
              <a:rPr lang="en-US" i="1" dirty="0" smtClean="0"/>
              <a:t>Trending issues in workplace law</a:t>
            </a:r>
            <a:endParaRPr lang="en-US" i="1" dirty="0"/>
          </a:p>
        </p:txBody>
      </p:sp>
      <p:sp>
        <p:nvSpPr>
          <p:cNvPr id="4" name="Footer Placeholder 3"/>
          <p:cNvSpPr>
            <a:spLocks noGrp="1"/>
          </p:cNvSpPr>
          <p:nvPr>
            <p:ph type="ftr" sz="quarter" idx="11"/>
          </p:nvPr>
        </p:nvSpPr>
        <p:spPr/>
        <p:txBody>
          <a:bodyPr/>
          <a:lstStyle/>
          <a:p>
            <a:r>
              <a:rPr lang="en-US" smtClean="0"/>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8</a:t>
            </a:fld>
            <a:endParaRPr lang="en-US" dirty="0"/>
          </a:p>
        </p:txBody>
      </p:sp>
    </p:spTree>
    <p:extLst>
      <p:ext uri="{BB962C8B-B14F-4D97-AF65-F5344CB8AC3E}">
        <p14:creationId xmlns:p14="http://schemas.microsoft.com/office/powerpoint/2010/main" val="404406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innerShdw blurRad="63500" dist="50800" dir="13500000">
                    <a:prstClr val="black">
                      <a:alpha val="50000"/>
                    </a:prstClr>
                  </a:innerShdw>
                </a:effectLst>
              </a:rPr>
              <a:t>Bathroom Access Rights</a:t>
            </a:r>
            <a:endParaRPr lang="en-US" dirty="0">
              <a:effectLst>
                <a:innerShdw blurRad="63500" dist="50800" dir="13500000">
                  <a:prstClr val="black">
                    <a:alpha val="50000"/>
                  </a:prstClr>
                </a:innerShdw>
              </a:effectLst>
            </a:endParaRPr>
          </a:p>
        </p:txBody>
      </p:sp>
      <p:sp>
        <p:nvSpPr>
          <p:cNvPr id="3" name="Content Placeholder 2"/>
          <p:cNvSpPr>
            <a:spLocks noGrp="1"/>
          </p:cNvSpPr>
          <p:nvPr>
            <p:ph idx="1"/>
          </p:nvPr>
        </p:nvSpPr>
        <p:spPr>
          <a:xfrm>
            <a:off x="476655" y="1600200"/>
            <a:ext cx="6516020" cy="4525963"/>
          </a:xfrm>
        </p:spPr>
        <p:txBody>
          <a:bodyPr>
            <a:normAutofit/>
          </a:bodyPr>
          <a:lstStyle/>
          <a:p>
            <a:r>
              <a:rPr lang="en-US" dirty="0" smtClean="0"/>
              <a:t>EEOC Guidance:  </a:t>
            </a:r>
          </a:p>
          <a:p>
            <a:pPr lvl="1">
              <a:spcAft>
                <a:spcPts val="600"/>
              </a:spcAft>
            </a:pPr>
            <a:r>
              <a:rPr lang="en-US" dirty="0" smtClean="0"/>
              <a:t>Discrimination based on transgender status is sex discrimination in violation of Title VII</a:t>
            </a:r>
          </a:p>
          <a:p>
            <a:pPr lvl="1">
              <a:spcAft>
                <a:spcPts val="600"/>
              </a:spcAft>
            </a:pPr>
            <a:r>
              <a:rPr lang="en-US" dirty="0" smtClean="0"/>
              <a:t>Denying an employee equal access to a common restroom corresponding to the employee’s gender identity is sex discrimination </a:t>
            </a:r>
          </a:p>
          <a:p>
            <a:pPr lvl="1">
              <a:spcAft>
                <a:spcPts val="600"/>
              </a:spcAft>
            </a:pPr>
            <a:r>
              <a:rPr lang="en-US" dirty="0" smtClean="0"/>
              <a:t>Contrary state law is not a defense</a:t>
            </a:r>
          </a:p>
          <a:p>
            <a:endParaRPr lang="en-US" dirty="0"/>
          </a:p>
          <a:p>
            <a:r>
              <a:rPr lang="en-US" dirty="0" smtClean="0"/>
              <a:t>CT Law:  </a:t>
            </a:r>
          </a:p>
          <a:p>
            <a:pPr lvl="1"/>
            <a:r>
              <a:rPr lang="en-US" dirty="0" smtClean="0"/>
              <a:t>Prohibits discrimination on the basis of gender identity </a:t>
            </a:r>
          </a:p>
        </p:txBody>
      </p:sp>
      <p:sp>
        <p:nvSpPr>
          <p:cNvPr id="4" name="Footer Placeholder 3"/>
          <p:cNvSpPr>
            <a:spLocks noGrp="1"/>
          </p:cNvSpPr>
          <p:nvPr>
            <p:ph type="ftr" sz="quarter" idx="11"/>
          </p:nvPr>
        </p:nvSpPr>
        <p:spPr/>
        <p:txBody>
          <a:bodyPr/>
          <a:lstStyle/>
          <a:p>
            <a:r>
              <a:rPr lang="en-US" dirty="0" smtClean="0"/>
              <a:t>©2016 Jackson Lewis P.C.</a:t>
            </a:r>
            <a:endParaRPr lang="en-US" dirty="0"/>
          </a:p>
        </p:txBody>
      </p:sp>
      <p:pic>
        <p:nvPicPr>
          <p:cNvPr id="1026" name="Picture 2" descr="https://cdn3.vox-cdn.com/uploads/chorus_asset/file/5835019/neutralbathroomsign_en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0542">
            <a:off x="6748570" y="2953121"/>
            <a:ext cx="1784832" cy="2380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gygvlpX4n-4/UVE5nVG-8rI/AAAAAAAACGw/-1Y7oc4Bg6Y/s1600/Question_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8449">
            <a:off x="8269252" y="5211575"/>
            <a:ext cx="429166" cy="542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2.bp.blogspot.com/-gygvlpX4n-4/UVE5nVG-8rI/AAAAAAAACGw/-1Y7oc4Bg6Y/s1600/Question_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7873">
            <a:off x="7839370" y="1731682"/>
            <a:ext cx="369935" cy="4672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2.bp.blogspot.com/-gygvlpX4n-4/UVE5nVG-8rI/AAAAAAAACGw/-1Y7oc4Bg6Y/s1600/Question_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8917">
            <a:off x="8336107" y="2047460"/>
            <a:ext cx="555545" cy="7016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2EE7D79-36E9-3D41-96B0-913DC9CF5219}" type="slidenum">
              <a:rPr lang="en-US" smtClean="0"/>
              <a:t>9</a:t>
            </a:fld>
            <a:endParaRPr lang="en-US" dirty="0"/>
          </a:p>
        </p:txBody>
      </p:sp>
    </p:spTree>
    <p:extLst>
      <p:ext uri="{BB962C8B-B14F-4D97-AF65-F5344CB8AC3E}">
        <p14:creationId xmlns:p14="http://schemas.microsoft.com/office/powerpoint/2010/main" val="3305685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4571</TotalTime>
  <Words>1512</Words>
  <Application>Microsoft Office PowerPoint</Application>
  <PresentationFormat>On-screen Show (4:3)</PresentationFormat>
  <Paragraphs>235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2016 Employment Law Update    HRLA  October 6, 2016</vt:lpstr>
      <vt:lpstr>Agenda</vt:lpstr>
      <vt:lpstr>New LAWS &amp; legislation</vt:lpstr>
      <vt:lpstr>New CT Laws</vt:lpstr>
      <vt:lpstr>New CT Laws </vt:lpstr>
      <vt:lpstr>New DOL Rule</vt:lpstr>
      <vt:lpstr>New DOL Rule</vt:lpstr>
      <vt:lpstr>HOT TOPICS</vt:lpstr>
      <vt:lpstr>Bathroom Access Rights</vt:lpstr>
      <vt:lpstr>Medical Marijuana </vt:lpstr>
      <vt:lpstr>Medical Marijuana </vt:lpstr>
      <vt:lpstr>Pay Equity</vt:lpstr>
      <vt:lpstr>Issues in Disability &amp; Leave Management </vt:lpstr>
      <vt:lpstr>NLRA Update</vt:lpstr>
      <vt:lpstr>Agreements  </vt:lpstr>
      <vt:lpstr>Agreements Cont. </vt:lpstr>
      <vt:lpstr>Recent Case law</vt:lpstr>
      <vt:lpstr>Independent Contractors</vt:lpstr>
      <vt:lpstr>Volunteers</vt:lpstr>
      <vt:lpstr>Sexual Harassment, Gender Bias</vt:lpstr>
      <vt:lpstr>Questions?</vt:lpstr>
      <vt:lpstr>Thank You!</vt:lpstr>
    </vt:vector>
  </TitlesOfParts>
  <Company>Jacksonlewis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Tollefson</dc:creator>
  <cp:lastModifiedBy>Amy Gendron</cp:lastModifiedBy>
  <cp:revision>167</cp:revision>
  <cp:lastPrinted>2016-10-04T20:10:12Z</cp:lastPrinted>
  <dcterms:created xsi:type="dcterms:W3CDTF">2015-12-03T18:13:06Z</dcterms:created>
  <dcterms:modified xsi:type="dcterms:W3CDTF">2016-10-11T15:01:19Z</dcterms:modified>
</cp:coreProperties>
</file>