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96" r:id="rId2"/>
    <p:sldId id="554" r:id="rId3"/>
    <p:sldId id="663" r:id="rId4"/>
    <p:sldId id="644" r:id="rId5"/>
    <p:sldId id="626" r:id="rId6"/>
    <p:sldId id="661" r:id="rId7"/>
    <p:sldId id="672" r:id="rId8"/>
    <p:sldId id="551" r:id="rId9"/>
    <p:sldId id="613" r:id="rId10"/>
    <p:sldId id="666" r:id="rId11"/>
    <p:sldId id="670" r:id="rId12"/>
    <p:sldId id="647" r:id="rId13"/>
    <p:sldId id="645" r:id="rId14"/>
    <p:sldId id="649" r:id="rId15"/>
    <p:sldId id="665" r:id="rId16"/>
    <p:sldId id="675" r:id="rId17"/>
    <p:sldId id="674" r:id="rId18"/>
    <p:sldId id="667" r:id="rId19"/>
    <p:sldId id="668" r:id="rId20"/>
    <p:sldId id="652" r:id="rId21"/>
    <p:sldId id="630" r:id="rId22"/>
    <p:sldId id="634" r:id="rId23"/>
    <p:sldId id="637" r:id="rId24"/>
    <p:sldId id="602" r:id="rId25"/>
    <p:sldId id="59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ubas, Sarah R. (Hartford)" initials="SSR(" lastIdx="1" clrIdx="0">
    <p:extLst>
      <p:ext uri="{19B8F6BF-5375-455C-9EA6-DF929625EA0E}">
        <p15:presenceInfo xmlns:p15="http://schemas.microsoft.com/office/powerpoint/2012/main" userId="S-1-5-21-1292428093-1454471165-1801674531-557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515"/>
    <a:srgbClr val="76AA16"/>
    <a:srgbClr val="7CC80C"/>
    <a:srgbClr val="717384"/>
    <a:srgbClr val="406DB2"/>
    <a:srgbClr val="3B65A3"/>
    <a:srgbClr val="A5CE53"/>
    <a:srgbClr val="5183BB"/>
    <a:srgbClr val="94CCEA"/>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2" autoAdjust="0"/>
    <p:restoredTop sz="92621" autoAdjust="0"/>
  </p:normalViewPr>
  <p:slideViewPr>
    <p:cSldViewPr snapToGrid="0" snapToObjects="1">
      <p:cViewPr varScale="1">
        <p:scale>
          <a:sx n="72" d="100"/>
          <a:sy n="72" d="100"/>
        </p:scale>
        <p:origin x="1320" y="6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95F853-43D8-3942-892C-2EA0358EE399}" type="datetimeFigureOut">
              <a:rPr lang="en-US" smtClean="0"/>
              <a:t>10/16/2018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863604-E500-E949-8941-EBAF6F04864C}" type="slidenum">
              <a:rPr lang="en-US" smtClean="0"/>
              <a:t>‹#›</a:t>
            </a:fld>
            <a:endParaRPr lang="en-US" dirty="0"/>
          </a:p>
        </p:txBody>
      </p:sp>
    </p:spTree>
    <p:extLst>
      <p:ext uri="{BB962C8B-B14F-4D97-AF65-F5344CB8AC3E}">
        <p14:creationId xmlns:p14="http://schemas.microsoft.com/office/powerpoint/2010/main" val="15075856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06711-025F-5B4E-851B-BF8FA62FC2C3}" type="datetimeFigureOut">
              <a:rPr lang="en-US" smtClean="0"/>
              <a:t>10/16/2018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0A294-9D90-E641-8EC1-3999F211BBF5}" type="slidenum">
              <a:rPr lang="en-US" smtClean="0"/>
              <a:t>‹#›</a:t>
            </a:fld>
            <a:endParaRPr lang="en-US" dirty="0"/>
          </a:p>
        </p:txBody>
      </p:sp>
    </p:spTree>
    <p:extLst>
      <p:ext uri="{BB962C8B-B14F-4D97-AF65-F5344CB8AC3E}">
        <p14:creationId xmlns:p14="http://schemas.microsoft.com/office/powerpoint/2010/main" val="21333778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a:t>
            </a:fld>
            <a:endParaRPr lang="en-US" dirty="0"/>
          </a:p>
        </p:txBody>
      </p:sp>
    </p:spTree>
    <p:extLst>
      <p:ext uri="{BB962C8B-B14F-4D97-AF65-F5344CB8AC3E}">
        <p14:creationId xmlns:p14="http://schemas.microsoft.com/office/powerpoint/2010/main" val="121951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7B0A294-9D90-E641-8EC1-3999F211BBF5}" type="slidenum">
              <a:rPr lang="en-US" smtClean="0"/>
              <a:t>12</a:t>
            </a:fld>
            <a:endParaRPr lang="en-US" dirty="0"/>
          </a:p>
        </p:txBody>
      </p:sp>
    </p:spTree>
    <p:extLst>
      <p:ext uri="{BB962C8B-B14F-4D97-AF65-F5344CB8AC3E}">
        <p14:creationId xmlns:p14="http://schemas.microsoft.com/office/powerpoint/2010/main" val="9770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7B0A294-9D90-E641-8EC1-3999F211BBF5}" type="slidenum">
              <a:rPr lang="en-US" smtClean="0"/>
              <a:t>13</a:t>
            </a:fld>
            <a:endParaRPr lang="en-US" dirty="0"/>
          </a:p>
        </p:txBody>
      </p:sp>
    </p:spTree>
    <p:extLst>
      <p:ext uri="{BB962C8B-B14F-4D97-AF65-F5344CB8AC3E}">
        <p14:creationId xmlns:p14="http://schemas.microsoft.com/office/powerpoint/2010/main" val="1857829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14</a:t>
            </a:fld>
            <a:endParaRPr lang="en-US" dirty="0"/>
          </a:p>
        </p:txBody>
      </p:sp>
    </p:spTree>
    <p:extLst>
      <p:ext uri="{BB962C8B-B14F-4D97-AF65-F5344CB8AC3E}">
        <p14:creationId xmlns:p14="http://schemas.microsoft.com/office/powerpoint/2010/main" val="2095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15</a:t>
            </a:fld>
            <a:endParaRPr lang="en-US" dirty="0"/>
          </a:p>
        </p:txBody>
      </p:sp>
    </p:spTree>
    <p:extLst>
      <p:ext uri="{BB962C8B-B14F-4D97-AF65-F5344CB8AC3E}">
        <p14:creationId xmlns:p14="http://schemas.microsoft.com/office/powerpoint/2010/main" val="3516897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16</a:t>
            </a:fld>
            <a:endParaRPr lang="en-US" dirty="0"/>
          </a:p>
        </p:txBody>
      </p:sp>
    </p:spTree>
    <p:extLst>
      <p:ext uri="{BB962C8B-B14F-4D97-AF65-F5344CB8AC3E}">
        <p14:creationId xmlns:p14="http://schemas.microsoft.com/office/powerpoint/2010/main" val="65843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17</a:t>
            </a:fld>
            <a:endParaRPr lang="en-US" dirty="0"/>
          </a:p>
        </p:txBody>
      </p:sp>
    </p:spTree>
    <p:extLst>
      <p:ext uri="{BB962C8B-B14F-4D97-AF65-F5344CB8AC3E}">
        <p14:creationId xmlns:p14="http://schemas.microsoft.com/office/powerpoint/2010/main" val="2591380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18</a:t>
            </a:fld>
            <a:endParaRPr lang="en-US" dirty="0"/>
          </a:p>
        </p:txBody>
      </p:sp>
    </p:spTree>
    <p:extLst>
      <p:ext uri="{BB962C8B-B14F-4D97-AF65-F5344CB8AC3E}">
        <p14:creationId xmlns:p14="http://schemas.microsoft.com/office/powerpoint/2010/main" val="1087407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19</a:t>
            </a:fld>
            <a:endParaRPr lang="en-US" dirty="0"/>
          </a:p>
        </p:txBody>
      </p:sp>
    </p:spTree>
    <p:extLst>
      <p:ext uri="{BB962C8B-B14F-4D97-AF65-F5344CB8AC3E}">
        <p14:creationId xmlns:p14="http://schemas.microsoft.com/office/powerpoint/2010/main" val="3013246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20</a:t>
            </a:fld>
            <a:endParaRPr lang="en-US" dirty="0"/>
          </a:p>
        </p:txBody>
      </p:sp>
    </p:spTree>
    <p:extLst>
      <p:ext uri="{BB962C8B-B14F-4D97-AF65-F5344CB8AC3E}">
        <p14:creationId xmlns:p14="http://schemas.microsoft.com/office/powerpoint/2010/main" val="526092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21</a:t>
            </a:fld>
            <a:endParaRPr lang="en-US" dirty="0"/>
          </a:p>
        </p:txBody>
      </p:sp>
    </p:spTree>
    <p:extLst>
      <p:ext uri="{BB962C8B-B14F-4D97-AF65-F5344CB8AC3E}">
        <p14:creationId xmlns:p14="http://schemas.microsoft.com/office/powerpoint/2010/main" val="321840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7B0A294-9D90-E641-8EC1-3999F211BBF5}" type="slidenum">
              <a:rPr lang="en-US" smtClean="0"/>
              <a:t>2</a:t>
            </a:fld>
            <a:endParaRPr lang="en-US" dirty="0"/>
          </a:p>
        </p:txBody>
      </p:sp>
    </p:spTree>
    <p:extLst>
      <p:ext uri="{BB962C8B-B14F-4D97-AF65-F5344CB8AC3E}">
        <p14:creationId xmlns:p14="http://schemas.microsoft.com/office/powerpoint/2010/main" val="3848592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22</a:t>
            </a:fld>
            <a:endParaRPr lang="en-US" dirty="0"/>
          </a:p>
        </p:txBody>
      </p:sp>
    </p:spTree>
    <p:extLst>
      <p:ext uri="{BB962C8B-B14F-4D97-AF65-F5344CB8AC3E}">
        <p14:creationId xmlns:p14="http://schemas.microsoft.com/office/powerpoint/2010/main" val="2900109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23</a:t>
            </a:fld>
            <a:endParaRPr lang="en-US" dirty="0"/>
          </a:p>
        </p:txBody>
      </p:sp>
    </p:spTree>
    <p:extLst>
      <p:ext uri="{BB962C8B-B14F-4D97-AF65-F5344CB8AC3E}">
        <p14:creationId xmlns:p14="http://schemas.microsoft.com/office/powerpoint/2010/main" val="2270690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24</a:t>
            </a:fld>
            <a:endParaRPr lang="en-US" dirty="0"/>
          </a:p>
        </p:txBody>
      </p:sp>
    </p:spTree>
    <p:extLst>
      <p:ext uri="{BB962C8B-B14F-4D97-AF65-F5344CB8AC3E}">
        <p14:creationId xmlns:p14="http://schemas.microsoft.com/office/powerpoint/2010/main" val="3154449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3F11EE-8138-4586-B356-DD6CA0FBC767}" type="slidenum">
              <a:rPr lang="en-US" smtClean="0"/>
              <a:pPr>
                <a:defRPr/>
              </a:pPr>
              <a:t>25</a:t>
            </a:fld>
            <a:endParaRPr lang="en-US" dirty="0"/>
          </a:p>
        </p:txBody>
      </p:sp>
    </p:spTree>
    <p:extLst>
      <p:ext uri="{BB962C8B-B14F-4D97-AF65-F5344CB8AC3E}">
        <p14:creationId xmlns:p14="http://schemas.microsoft.com/office/powerpoint/2010/main" val="2353055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3</a:t>
            </a:fld>
            <a:endParaRPr lang="en-US" dirty="0"/>
          </a:p>
        </p:txBody>
      </p:sp>
    </p:spTree>
    <p:extLst>
      <p:ext uri="{BB962C8B-B14F-4D97-AF65-F5344CB8AC3E}">
        <p14:creationId xmlns:p14="http://schemas.microsoft.com/office/powerpoint/2010/main" val="4035741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67B0A294-9D90-E641-8EC1-3999F211BBF5}" type="slidenum">
              <a:rPr lang="en-US" smtClean="0"/>
              <a:t>4</a:t>
            </a:fld>
            <a:endParaRPr lang="en-US" dirty="0"/>
          </a:p>
        </p:txBody>
      </p:sp>
    </p:spTree>
    <p:extLst>
      <p:ext uri="{BB962C8B-B14F-4D97-AF65-F5344CB8AC3E}">
        <p14:creationId xmlns:p14="http://schemas.microsoft.com/office/powerpoint/2010/main" val="311515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p:txBody>
      </p:sp>
      <p:sp>
        <p:nvSpPr>
          <p:cNvPr id="4" name="Slide Number Placeholder 3"/>
          <p:cNvSpPr>
            <a:spLocks noGrp="1"/>
          </p:cNvSpPr>
          <p:nvPr>
            <p:ph type="sldNum" sz="quarter" idx="10"/>
          </p:nvPr>
        </p:nvSpPr>
        <p:spPr/>
        <p:txBody>
          <a:bodyPr/>
          <a:lstStyle/>
          <a:p>
            <a:fld id="{67B0A294-9D90-E641-8EC1-3999F211BBF5}" type="slidenum">
              <a:rPr lang="en-US" smtClean="0"/>
              <a:t>5</a:t>
            </a:fld>
            <a:endParaRPr lang="en-US" dirty="0"/>
          </a:p>
        </p:txBody>
      </p:sp>
    </p:spTree>
    <p:extLst>
      <p:ext uri="{BB962C8B-B14F-4D97-AF65-F5344CB8AC3E}">
        <p14:creationId xmlns:p14="http://schemas.microsoft.com/office/powerpoint/2010/main" val="325528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6</a:t>
            </a:fld>
            <a:endParaRPr lang="en-US" dirty="0"/>
          </a:p>
        </p:txBody>
      </p:sp>
    </p:spTree>
    <p:extLst>
      <p:ext uri="{BB962C8B-B14F-4D97-AF65-F5344CB8AC3E}">
        <p14:creationId xmlns:p14="http://schemas.microsoft.com/office/powerpoint/2010/main" val="70658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fld id="{67B0A294-9D90-E641-8EC1-3999F211BBF5}" type="slidenum">
              <a:rPr lang="en-US" smtClean="0"/>
              <a:t>8</a:t>
            </a:fld>
            <a:endParaRPr lang="en-US" dirty="0"/>
          </a:p>
        </p:txBody>
      </p:sp>
    </p:spTree>
    <p:extLst>
      <p:ext uri="{BB962C8B-B14F-4D97-AF65-F5344CB8AC3E}">
        <p14:creationId xmlns:p14="http://schemas.microsoft.com/office/powerpoint/2010/main" val="3285686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7B0A294-9D90-E641-8EC1-3999F211BBF5}" type="slidenum">
              <a:rPr lang="en-US" smtClean="0"/>
              <a:t>9</a:t>
            </a:fld>
            <a:endParaRPr lang="en-US" dirty="0"/>
          </a:p>
        </p:txBody>
      </p:sp>
    </p:spTree>
    <p:extLst>
      <p:ext uri="{BB962C8B-B14F-4D97-AF65-F5344CB8AC3E}">
        <p14:creationId xmlns:p14="http://schemas.microsoft.com/office/powerpoint/2010/main" val="771530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11</a:t>
            </a:fld>
            <a:endParaRPr lang="en-US" dirty="0"/>
          </a:p>
        </p:txBody>
      </p:sp>
    </p:spTree>
    <p:extLst>
      <p:ext uri="{BB962C8B-B14F-4D97-AF65-F5344CB8AC3E}">
        <p14:creationId xmlns:p14="http://schemas.microsoft.com/office/powerpoint/2010/main" val="1915416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IMG_9278A-BW.jpg"/>
          <p:cNvPicPr>
            <a:picLocks noChangeAspect="1"/>
          </p:cNvPicPr>
          <p:nvPr userDrawn="1"/>
        </p:nvPicPr>
        <p:blipFill rotWithShape="1">
          <a:blip r:embed="rId2" cstate="screen">
            <a:extLst>
              <a:ext uri="{28A0092B-C50C-407E-A947-70E740481C1C}">
                <a14:useLocalDpi xmlns:a14="http://schemas.microsoft.com/office/drawing/2010/main"/>
              </a:ext>
            </a:extLst>
          </a:blip>
          <a:srcRect t="13116"/>
          <a:stretch/>
        </p:blipFill>
        <p:spPr>
          <a:xfrm>
            <a:off x="1086" y="55829"/>
            <a:ext cx="9142913" cy="5958440"/>
          </a:xfrm>
          <a:prstGeom prst="rect">
            <a:avLst/>
          </a:prstGeom>
        </p:spPr>
      </p:pic>
      <p:grpSp>
        <p:nvGrpSpPr>
          <p:cNvPr id="17" name="Group 16"/>
          <p:cNvGrpSpPr/>
          <p:nvPr userDrawn="1"/>
        </p:nvGrpSpPr>
        <p:grpSpPr>
          <a:xfrm>
            <a:off x="-1089" y="-7046"/>
            <a:ext cx="9145087" cy="6858000"/>
            <a:chOff x="-1" y="0"/>
            <a:chExt cx="9145087" cy="6858000"/>
          </a:xfrm>
        </p:grpSpPr>
        <p:sp>
          <p:nvSpPr>
            <p:cNvPr id="18" name="Rectangle 17"/>
            <p:cNvSpPr/>
            <p:nvPr userDrawn="1"/>
          </p:nvSpPr>
          <p:spPr>
            <a:xfrm>
              <a:off x="-1" y="0"/>
              <a:ext cx="9144000" cy="6858000"/>
            </a:xfrm>
            <a:prstGeom prst="rect">
              <a:avLst/>
            </a:prstGeom>
            <a:gradFill flip="none" rotWithShape="1">
              <a:gsLst>
                <a:gs pos="0">
                  <a:srgbClr val="4F81BD">
                    <a:alpha val="51000"/>
                  </a:srgbClr>
                </a:gs>
                <a:gs pos="100000">
                  <a:srgbClr val="345D8A">
                    <a:alpha val="51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086" y="431047"/>
              <a:ext cx="9144000" cy="6297474"/>
            </a:xfrm>
            <a:prstGeom prst="rect">
              <a:avLst/>
            </a:prstGeom>
            <a:solidFill>
              <a:srgbClr val="F2F2F2">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 name="Right Triangle 27"/>
          <p:cNvSpPr/>
          <p:nvPr userDrawn="1"/>
        </p:nvSpPr>
        <p:spPr>
          <a:xfrm rot="16200000">
            <a:off x="3919272" y="-421818"/>
            <a:ext cx="1301102" cy="9144000"/>
          </a:xfrm>
          <a:custGeom>
            <a:avLst/>
            <a:gdLst/>
            <a:ahLst/>
            <a:cxnLst/>
            <a:rect l="l" t="t" r="r" b="b"/>
            <a:pathLst>
              <a:path w="1301102" h="9144000">
                <a:moveTo>
                  <a:pt x="0" y="9144000"/>
                </a:moveTo>
                <a:lnTo>
                  <a:pt x="0" y="0"/>
                </a:lnTo>
                <a:lnTo>
                  <a:pt x="864170" y="0"/>
                </a:lnTo>
                <a:lnTo>
                  <a:pt x="864170" y="8603793"/>
                </a:lnTo>
                <a:lnTo>
                  <a:pt x="1301102" y="9144000"/>
                </a:lnTo>
                <a:lnTo>
                  <a:pt x="864170" y="9144000"/>
                </a:lnTo>
                <a:lnTo>
                  <a:pt x="427977" y="9144000"/>
                </a:lnTo>
                <a:close/>
              </a:path>
            </a:pathLst>
          </a:custGeom>
          <a:solidFill>
            <a:srgbClr val="B8DA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1089" y="3584708"/>
            <a:ext cx="9144000" cy="3266246"/>
          </a:xfrm>
          <a:custGeom>
            <a:avLst/>
            <a:gdLst/>
            <a:ahLst/>
            <a:cxnLst/>
            <a:rect l="l" t="t" r="r" b="b"/>
            <a:pathLst>
              <a:path w="9144000" h="3266246">
                <a:moveTo>
                  <a:pt x="9144000" y="0"/>
                </a:moveTo>
                <a:lnTo>
                  <a:pt x="9144000" y="426068"/>
                </a:lnTo>
                <a:lnTo>
                  <a:pt x="9144000" y="873125"/>
                </a:lnTo>
                <a:lnTo>
                  <a:pt x="9144000" y="3266246"/>
                </a:lnTo>
                <a:lnTo>
                  <a:pt x="0" y="3266246"/>
                </a:lnTo>
                <a:lnTo>
                  <a:pt x="0" y="426068"/>
                </a:lnTo>
                <a:lnTo>
                  <a:pt x="8617225" y="426068"/>
                </a:lnTo>
                <a:close/>
              </a:path>
            </a:pathLst>
          </a:custGeom>
          <a:gradFill flip="none" rotWithShape="1">
            <a:gsLst>
              <a:gs pos="0">
                <a:srgbClr val="4F81BD"/>
              </a:gs>
              <a:gs pos="100000">
                <a:srgbClr val="345D8A"/>
              </a:gs>
            </a:gsLst>
            <a:path path="circle">
              <a:fillToRect l="50000" t="50000" r="50000" b="50000"/>
            </a:path>
            <a:tileRect/>
          </a:gradFill>
          <a:ln>
            <a:noFill/>
          </a:ln>
          <a:effectLst>
            <a:outerShdw blurRad="40000" dist="23000" dir="162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ight Triangle 27"/>
          <p:cNvSpPr/>
          <p:nvPr userDrawn="1"/>
        </p:nvSpPr>
        <p:spPr>
          <a:xfrm rot="5400000">
            <a:off x="3921447" y="-3845325"/>
            <a:ext cx="1301102" cy="9144000"/>
          </a:xfrm>
          <a:custGeom>
            <a:avLst/>
            <a:gdLst/>
            <a:ahLst/>
            <a:cxnLst/>
            <a:rect l="l" t="t" r="r" b="b"/>
            <a:pathLst>
              <a:path w="1301102" h="9144000">
                <a:moveTo>
                  <a:pt x="0" y="9144000"/>
                </a:moveTo>
                <a:lnTo>
                  <a:pt x="0" y="0"/>
                </a:lnTo>
                <a:lnTo>
                  <a:pt x="864170" y="0"/>
                </a:lnTo>
                <a:lnTo>
                  <a:pt x="864170" y="8603793"/>
                </a:lnTo>
                <a:lnTo>
                  <a:pt x="1301102" y="9144000"/>
                </a:lnTo>
                <a:lnTo>
                  <a:pt x="864170" y="9144000"/>
                </a:lnTo>
                <a:lnTo>
                  <a:pt x="427977" y="9144000"/>
                </a:lnTo>
                <a:close/>
              </a:path>
            </a:pathLst>
          </a:custGeom>
          <a:solidFill>
            <a:srgbClr val="B8DA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p:nvPr>
        </p:nvSpPr>
        <p:spPr>
          <a:xfrm>
            <a:off x="685800" y="2312987"/>
            <a:ext cx="7772400" cy="1470025"/>
          </a:xfrm>
        </p:spPr>
        <p:txBody>
          <a:bodyPr/>
          <a:lstStyle>
            <a:lvl1pPr algn="l">
              <a:defRPr b="1" cap="none" spc="0">
                <a:ln w="18415" cmpd="sng">
                  <a:noFill/>
                  <a:prstDash val="solid"/>
                </a:ln>
                <a:solidFill>
                  <a:srgbClr val="406DB2"/>
                </a:solidFill>
                <a:effectLst>
                  <a:glow rad="63500">
                    <a:schemeClr val="bg1">
                      <a:alpha val="75000"/>
                    </a:schemeClr>
                  </a:glow>
                  <a:outerShdw blurRad="50800" dist="38100" dir="2700000" algn="tl" rotWithShape="0">
                    <a:schemeClr val="tx1">
                      <a:alpha val="28000"/>
                    </a:schemeClr>
                  </a:outerShdw>
                </a:effectLst>
              </a:defRPr>
            </a:lvl1pPr>
          </a:lstStyle>
          <a:p>
            <a:r>
              <a:rPr lang="en-US" dirty="0"/>
              <a:t>Click to edit Master title style</a:t>
            </a:r>
          </a:p>
        </p:txBody>
      </p:sp>
      <p:sp>
        <p:nvSpPr>
          <p:cNvPr id="4" name="Date Placeholder 3"/>
          <p:cNvSpPr>
            <a:spLocks noGrp="1"/>
          </p:cNvSpPr>
          <p:nvPr userDrawn="1">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userDrawn="1">
            <p:ph type="ftr" sz="quarter" idx="11"/>
          </p:nvPr>
        </p:nvSpPr>
        <p:spPr/>
        <p:txBody>
          <a:bodyPr/>
          <a:lstStyle/>
          <a:p>
            <a:r>
              <a:rPr lang="en-US" dirty="0"/>
              <a:t>©2016 Jackson Lewis P.C.</a:t>
            </a:r>
          </a:p>
        </p:txBody>
      </p:sp>
      <p:sp>
        <p:nvSpPr>
          <p:cNvPr id="20" name="Rectangle 19"/>
          <p:cNvSpPr/>
          <p:nvPr userDrawn="1"/>
        </p:nvSpPr>
        <p:spPr>
          <a:xfrm>
            <a:off x="-1" y="0"/>
            <a:ext cx="9144000" cy="8641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descr="EPS Color Logo [No 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2625" y="243014"/>
            <a:ext cx="3156862" cy="475692"/>
          </a:xfrm>
          <a:prstGeom prst="rect">
            <a:avLst/>
          </a:prstGeom>
        </p:spPr>
      </p:pic>
      <p:sp>
        <p:nvSpPr>
          <p:cNvPr id="23" name="Right Triangle 22"/>
          <p:cNvSpPr/>
          <p:nvPr userDrawn="1"/>
        </p:nvSpPr>
        <p:spPr>
          <a:xfrm rot="5400000">
            <a:off x="103186" y="320813"/>
            <a:ext cx="873125" cy="1079501"/>
          </a:xfrm>
          <a:prstGeom prst="r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2058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n w="18415" cmpd="sng">
                  <a:noFill/>
                  <a:prstDash val="solid"/>
                </a:ln>
                <a:solidFill>
                  <a:srgbClr val="5183BB"/>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©2016 Jackson Lewis P.C.</a:t>
            </a:r>
          </a:p>
        </p:txBody>
      </p:sp>
      <p:sp>
        <p:nvSpPr>
          <p:cNvPr id="7" name="Slide Number Placeholder 6"/>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44220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©2016 Jackson Lewis P.C.</a:t>
            </a:r>
          </a:p>
        </p:txBody>
      </p:sp>
      <p:sp>
        <p:nvSpPr>
          <p:cNvPr id="6" name="Slide Number Placeholder 5"/>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169365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©2016 Jackson Lewis P.C.</a:t>
            </a:r>
          </a:p>
        </p:txBody>
      </p:sp>
      <p:sp>
        <p:nvSpPr>
          <p:cNvPr id="6" name="Slide Number Placeholder 5"/>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1501016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p:cNvSpPr/>
          <p:nvPr userDrawn="1"/>
        </p:nvSpPr>
        <p:spPr>
          <a:xfrm>
            <a:off x="0" y="876856"/>
            <a:ext cx="9144000" cy="2645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9144000" cy="1479695"/>
          </a:xfrm>
          <a:custGeom>
            <a:avLst/>
            <a:gdLst/>
            <a:ahLst/>
            <a:cxnLst/>
            <a:rect l="l" t="t" r="r" b="b"/>
            <a:pathLst>
              <a:path w="9144000" h="1479695">
                <a:moveTo>
                  <a:pt x="0" y="0"/>
                </a:moveTo>
                <a:lnTo>
                  <a:pt x="9144000" y="0"/>
                </a:lnTo>
                <a:lnTo>
                  <a:pt x="9144000" y="1289038"/>
                </a:lnTo>
                <a:lnTo>
                  <a:pt x="830046" y="1289038"/>
                </a:lnTo>
                <a:lnTo>
                  <a:pt x="639389" y="1479695"/>
                </a:lnTo>
                <a:lnTo>
                  <a:pt x="448732" y="1289038"/>
                </a:lnTo>
                <a:lnTo>
                  <a:pt x="0" y="1289038"/>
                </a:lnTo>
                <a:close/>
              </a:path>
            </a:pathLst>
          </a:custGeom>
          <a:gradFill flip="none" rotWithShape="1">
            <a:gsLst>
              <a:gs pos="0">
                <a:srgbClr val="4F81BD"/>
              </a:gs>
              <a:gs pos="100000">
                <a:srgbClr val="345D8A"/>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©2016 Jackson Lewis P.C.</a:t>
            </a:r>
          </a:p>
        </p:txBody>
      </p:sp>
      <p:sp>
        <p:nvSpPr>
          <p:cNvPr id="6" name="Slide Number Placeholder 5"/>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136620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1" y="0"/>
            <a:ext cx="9144000" cy="6858000"/>
            <a:chOff x="-1" y="0"/>
            <a:chExt cx="9144000" cy="6858000"/>
          </a:xfrm>
        </p:grpSpPr>
        <p:pic>
          <p:nvPicPr>
            <p:cNvPr id="12" name="Picture 11" descr="IMG_9278A-BW.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6" y="0"/>
              <a:ext cx="9142913" cy="6858000"/>
            </a:xfrm>
            <a:prstGeom prst="rect">
              <a:avLst/>
            </a:prstGeom>
          </p:spPr>
        </p:pic>
        <p:sp>
          <p:nvSpPr>
            <p:cNvPr id="10" name="Rectangle 9"/>
            <p:cNvSpPr/>
            <p:nvPr userDrawn="1"/>
          </p:nvSpPr>
          <p:spPr>
            <a:xfrm>
              <a:off x="-1" y="0"/>
              <a:ext cx="9144000" cy="6858000"/>
            </a:xfrm>
            <a:prstGeom prst="rect">
              <a:avLst/>
            </a:prstGeom>
            <a:gradFill flip="none" rotWithShape="1">
              <a:gsLst>
                <a:gs pos="0">
                  <a:srgbClr val="4F81BD">
                    <a:alpha val="51000"/>
                  </a:srgbClr>
                </a:gs>
                <a:gs pos="100000">
                  <a:srgbClr val="345D8A">
                    <a:alpha val="51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13"/>
          <p:cNvSpPr/>
          <p:nvPr userDrawn="1"/>
        </p:nvSpPr>
        <p:spPr>
          <a:xfrm>
            <a:off x="1086" y="0"/>
            <a:ext cx="91440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4406900"/>
            <a:ext cx="7772400" cy="1362075"/>
          </a:xfrm>
          <a:ln>
            <a:noFill/>
          </a:ln>
        </p:spPr>
        <p:txBody>
          <a:bodyPr anchor="t"/>
          <a:lstStyle>
            <a:lvl1pPr algn="l">
              <a:defRPr sz="4000" b="1" cap="all">
                <a:ln w="38100" cmpd="sng">
                  <a:noFill/>
                  <a:prstDash val="solid"/>
                </a:ln>
                <a:solidFill>
                  <a:srgbClr val="406DB2"/>
                </a:solidFill>
                <a:effectLst>
                  <a:glow rad="101600">
                    <a:schemeClr val="bg1">
                      <a:alpha val="75000"/>
                    </a:schemeClr>
                  </a:glow>
                  <a:outerShdw blurRad="50800" dist="38100" dir="2700000" algn="tl" rotWithShape="0">
                    <a:schemeClr val="tx1">
                      <a:alpha val="38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a:solidFill>
                  <a:srgbClr val="71738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dirty="0"/>
              <a:t>©2016 Jackson Lewis P.C.</a:t>
            </a:r>
          </a:p>
        </p:txBody>
      </p:sp>
      <p:sp>
        <p:nvSpPr>
          <p:cNvPr id="6" name="Slide Number Placeholder 5"/>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341756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©2016 Jackson Lewis P.C.</a:t>
            </a:r>
          </a:p>
        </p:txBody>
      </p:sp>
      <p:sp>
        <p:nvSpPr>
          <p:cNvPr id="7" name="Slide Number Placeholder 6"/>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135390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600" b="1">
                <a:solidFill>
                  <a:srgbClr val="4F81B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600" b="1">
                <a:solidFill>
                  <a:srgbClr val="4F81B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©2016 Jackson Lewis P.C.</a:t>
            </a:r>
          </a:p>
        </p:txBody>
      </p:sp>
      <p:sp>
        <p:nvSpPr>
          <p:cNvPr id="9" name="Slide Number Placeholder 8"/>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142804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©2016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49361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©2016 Jackson Lewis P.C.</a:t>
            </a:r>
          </a:p>
        </p:txBody>
      </p:sp>
      <p:sp>
        <p:nvSpPr>
          <p:cNvPr id="4" name="Slide Number Placeholder 3"/>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7438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rot="16200000">
            <a:off x="2532529" y="381000"/>
            <a:ext cx="6992471" cy="62304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rot="16200000">
            <a:off x="-1763479" y="1763477"/>
            <a:ext cx="6992471" cy="3465512"/>
          </a:xfrm>
          <a:prstGeom prst="rect">
            <a:avLst/>
          </a:prstGeom>
          <a:gradFill flip="none" rotWithShape="1">
            <a:gsLst>
              <a:gs pos="0">
                <a:srgbClr val="4F81BD"/>
              </a:gs>
              <a:gs pos="80000">
                <a:srgbClr val="345D8A"/>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68824"/>
            <a:ext cx="3008313" cy="4557339"/>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©2016 Jackson Lewis P.C.</a:t>
            </a:r>
          </a:p>
        </p:txBody>
      </p:sp>
      <p:sp>
        <p:nvSpPr>
          <p:cNvPr id="7" name="Slide Number Placeholder 6"/>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71528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userDrawn="1"/>
        </p:nvSpPr>
        <p:spPr>
          <a:xfrm>
            <a:off x="0" y="0"/>
            <a:ext cx="9144000" cy="1289038"/>
          </a:xfrm>
          <a:prstGeom prst="rect">
            <a:avLst/>
          </a:prstGeom>
          <a:gradFill flip="none" rotWithShape="1">
            <a:gsLst>
              <a:gs pos="0">
                <a:srgbClr val="4F81BD"/>
              </a:gs>
              <a:gs pos="100000">
                <a:srgbClr val="345D8A"/>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460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443944"/>
            <a:ext cx="2895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©2016 Jackson Lewis P.C.</a:t>
            </a:r>
          </a:p>
        </p:txBody>
      </p:sp>
      <p:sp>
        <p:nvSpPr>
          <p:cNvPr id="6" name="Slide Number Placeholder 5"/>
          <p:cNvSpPr>
            <a:spLocks noGrp="1"/>
          </p:cNvSpPr>
          <p:nvPr>
            <p:ph type="sldNum" sz="quarter" idx="4"/>
          </p:nvPr>
        </p:nvSpPr>
        <p:spPr>
          <a:xfrm>
            <a:off x="457200" y="6443944"/>
            <a:ext cx="103790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E7D79-36E9-3D41-96B0-913DC9CF5219}" type="slidenum">
              <a:rPr lang="en-US" smtClean="0"/>
              <a:pPr/>
              <a:t>‹#›</a:t>
            </a:fld>
            <a:endParaRPr lang="en-US" dirty="0"/>
          </a:p>
        </p:txBody>
      </p:sp>
      <p:pic>
        <p:nvPicPr>
          <p:cNvPr id="8" name="Picture 7" descr="EPS Color Logo [No Ta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79753" y="6483768"/>
            <a:ext cx="2003662" cy="301922"/>
          </a:xfrm>
          <a:prstGeom prst="rect">
            <a:avLst/>
          </a:prstGeom>
        </p:spPr>
      </p:pic>
    </p:spTree>
    <p:extLst>
      <p:ext uri="{BB962C8B-B14F-4D97-AF65-F5344CB8AC3E}">
        <p14:creationId xmlns:p14="http://schemas.microsoft.com/office/powerpoint/2010/main" val="29669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lvl1pPr algn="ctr" defTabSz="457200" rtl="0" eaLnBrk="1" latinLnBrk="0" hangingPunct="1">
        <a:spcBef>
          <a:spcPct val="0"/>
        </a:spcBef>
        <a:buNone/>
        <a:defRPr sz="3600" b="1"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mj-ea"/>
          <a:cs typeface="Arial"/>
        </a:defRPr>
      </a:lvl1pPr>
    </p:titleStyle>
    <p:bodyStyle>
      <a:lvl1pPr marL="342900" indent="-342900" algn="l" defTabSz="457200" rtl="0" eaLnBrk="1" latinLnBrk="0" hangingPunct="1">
        <a:spcBef>
          <a:spcPct val="20000"/>
        </a:spcBef>
        <a:buClr>
          <a:srgbClr val="A5CE53"/>
        </a:buClr>
        <a:buSzPct val="60000"/>
        <a:buFont typeface="Wingdings" charset="2"/>
        <a:buChar char="u"/>
        <a:defRPr sz="2400" kern="1200">
          <a:solidFill>
            <a:schemeClr val="tx1"/>
          </a:solidFill>
          <a:latin typeface="Arial"/>
          <a:ea typeface="+mn-ea"/>
          <a:cs typeface="Arial"/>
        </a:defRPr>
      </a:lvl1pPr>
      <a:lvl2pPr marL="742950" indent="-285750" algn="l" defTabSz="457200" rtl="0" eaLnBrk="1" latinLnBrk="0" hangingPunct="1">
        <a:spcBef>
          <a:spcPct val="20000"/>
        </a:spcBef>
        <a:buClr>
          <a:srgbClr val="5183BB"/>
        </a:buClr>
        <a:buSzPct val="100000"/>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rgbClr val="94CCEA"/>
        </a:buClr>
        <a:buFont typeface="Lucida Grande"/>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rgbClr val="9AA7AF"/>
        </a:buClr>
        <a:buFont typeface="Wingdings" charset="2"/>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Clr>
          <a:srgbClr val="9AA7AF"/>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eeoc.gov/eeoc/newsroom/wysk/preventing-workplace-harassment.cf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t.gov/chro/site/default.as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eoc.gov/eeoc/publications/promising-practices.cf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Jillian.Orticelli@jacksonlewis.com"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mailto:Holly.Cini@jacksonlewis.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928" y="1003257"/>
            <a:ext cx="8084648" cy="2765426"/>
          </a:xfrm>
        </p:spPr>
        <p:txBody>
          <a:bodyPr>
            <a:noAutofit/>
          </a:bodyPr>
          <a:lstStyle/>
          <a:p>
            <a:pPr algn="ctr"/>
            <a:r>
              <a:rPr lang="en-US" sz="4000" dirty="0"/>
              <a:t>2018 Employment Law Update</a:t>
            </a:r>
            <a:br>
              <a:rPr lang="en-US" sz="4000" dirty="0"/>
            </a:br>
            <a:r>
              <a:rPr lang="en-US" sz="4000" dirty="0"/>
              <a:t> </a:t>
            </a:r>
            <a:br>
              <a:rPr lang="en-US" sz="4000" dirty="0"/>
            </a:br>
            <a:r>
              <a:rPr lang="en-US" sz="4000" dirty="0"/>
              <a:t>HRLA</a:t>
            </a:r>
            <a:br>
              <a:rPr lang="en-US" sz="4000" dirty="0"/>
            </a:br>
            <a:br>
              <a:rPr lang="en-US" sz="4000" dirty="0"/>
            </a:br>
            <a:r>
              <a:rPr lang="en-US" sz="2400" dirty="0">
                <a:effectLst>
                  <a:glow rad="63500">
                    <a:schemeClr val="bg1">
                      <a:alpha val="75000"/>
                    </a:schemeClr>
                  </a:glow>
                </a:effectLst>
              </a:rPr>
              <a:t>October 2018</a:t>
            </a:r>
          </a:p>
        </p:txBody>
      </p:sp>
      <p:sp>
        <p:nvSpPr>
          <p:cNvPr id="3" name="Subtitle 2"/>
          <p:cNvSpPr>
            <a:spLocks noGrp="1"/>
          </p:cNvSpPr>
          <p:nvPr>
            <p:ph type="subTitle" idx="4294967295"/>
          </p:nvPr>
        </p:nvSpPr>
        <p:spPr>
          <a:xfrm>
            <a:off x="685799" y="4768348"/>
            <a:ext cx="7047089" cy="1480051"/>
          </a:xfrm>
        </p:spPr>
        <p:txBody>
          <a:bodyPr>
            <a:normAutofit/>
          </a:bodyPr>
          <a:lstStyle/>
          <a:p>
            <a:pPr marL="0" indent="0">
              <a:lnSpc>
                <a:spcPct val="120000"/>
              </a:lnSpc>
              <a:spcBef>
                <a:spcPts val="0"/>
              </a:spcBef>
              <a:buNone/>
            </a:pPr>
            <a:r>
              <a:rPr lang="en-US" sz="2800" b="1" i="1" dirty="0">
                <a:solidFill>
                  <a:schemeClr val="bg1">
                    <a:lumMod val="95000"/>
                  </a:schemeClr>
                </a:solidFill>
                <a:effectLst>
                  <a:outerShdw blurRad="38100" dist="38100" dir="2700000" algn="tl">
                    <a:srgbClr val="000000">
                      <a:alpha val="43137"/>
                    </a:srgbClr>
                  </a:outerShdw>
                </a:effectLst>
              </a:rPr>
              <a:t>Holly L. Cini, Esq.</a:t>
            </a:r>
          </a:p>
          <a:p>
            <a:pPr marL="0" indent="0">
              <a:lnSpc>
                <a:spcPct val="120000"/>
              </a:lnSpc>
              <a:spcBef>
                <a:spcPts val="0"/>
              </a:spcBef>
              <a:buNone/>
            </a:pPr>
            <a:r>
              <a:rPr lang="en-US" sz="2000" dirty="0">
                <a:solidFill>
                  <a:schemeClr val="bg1">
                    <a:lumMod val="95000"/>
                  </a:schemeClr>
                </a:solidFill>
              </a:rPr>
              <a:t>Jackson Lewis P.C.  </a:t>
            </a:r>
          </a:p>
          <a:p>
            <a:pPr marL="0" indent="0">
              <a:lnSpc>
                <a:spcPct val="120000"/>
              </a:lnSpc>
              <a:spcBef>
                <a:spcPts val="0"/>
              </a:spcBef>
              <a:buNone/>
            </a:pPr>
            <a:r>
              <a:rPr lang="en-US" sz="2000" dirty="0">
                <a:solidFill>
                  <a:schemeClr val="bg1">
                    <a:lumMod val="95000"/>
                  </a:schemeClr>
                </a:solidFill>
              </a:rPr>
              <a:t>www.jacksonlewis.com</a:t>
            </a:r>
          </a:p>
        </p:txBody>
      </p:sp>
      <p:sp>
        <p:nvSpPr>
          <p:cNvPr id="4" name="Footer Placeholder 3"/>
          <p:cNvSpPr>
            <a:spLocks noGrp="1"/>
          </p:cNvSpPr>
          <p:nvPr>
            <p:ph type="ftr" sz="quarter" idx="11"/>
          </p:nvPr>
        </p:nvSpPr>
        <p:spPr/>
        <p:txBody>
          <a:bodyPr/>
          <a:lstStyle/>
          <a:p>
            <a:r>
              <a:rPr lang="en-US" dirty="0">
                <a:solidFill>
                  <a:srgbClr val="95B3D7"/>
                </a:solidFill>
              </a:rPr>
              <a:t>©2018 Jackson Lewis P.C.</a:t>
            </a:r>
          </a:p>
        </p:txBody>
      </p:sp>
    </p:spTree>
    <p:extLst>
      <p:ext uri="{BB962C8B-B14F-4D97-AF65-F5344CB8AC3E}">
        <p14:creationId xmlns:p14="http://schemas.microsoft.com/office/powerpoint/2010/main" val="179960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Supreme Court</a:t>
            </a:r>
          </a:p>
        </p:txBody>
      </p:sp>
      <p:sp>
        <p:nvSpPr>
          <p:cNvPr id="3" name="Content Placeholder 2"/>
          <p:cNvSpPr>
            <a:spLocks noGrp="1"/>
          </p:cNvSpPr>
          <p:nvPr>
            <p:ph idx="1"/>
          </p:nvPr>
        </p:nvSpPr>
        <p:spPr/>
        <p:txBody>
          <a:bodyPr>
            <a:normAutofit/>
          </a:bodyPr>
          <a:lstStyle/>
          <a:p>
            <a:pPr algn="just"/>
            <a:r>
              <a:rPr lang="en-US" sz="1600" b="1" dirty="0"/>
              <a:t>Court refuses to consider whether extended leave can be a reasonable accommodation under ADA</a:t>
            </a:r>
            <a:r>
              <a:rPr lang="en-US" sz="1600" dirty="0"/>
              <a:t>.  The Court rejected petition for cert. following Seventh Circuit decision holding that 2-3 month leave of absence, </a:t>
            </a:r>
            <a:r>
              <a:rPr lang="en-US" sz="1600" i="1" dirty="0"/>
              <a:t>after </a:t>
            </a:r>
            <a:r>
              <a:rPr lang="en-US" sz="1600" dirty="0"/>
              <a:t>employee already exhausted available FMLA time, was not a reasonable accommodation, characterizing the ADA as an “anti-discrimination” statute not a “leave entitlement” statute.  Tenth and Eleventh Circuits have adopted similar positions on extended leave under the ADA.  </a:t>
            </a:r>
            <a:r>
              <a:rPr lang="en-US" sz="1600" i="1" dirty="0"/>
              <a:t>Severson v. Heartland Woodcraft, Inc.</a:t>
            </a:r>
            <a:r>
              <a:rPr lang="en-US" sz="1600" dirty="0"/>
              <a:t> </a:t>
            </a:r>
            <a:endParaRPr lang="en-US" sz="1600" b="1" dirty="0"/>
          </a:p>
        </p:txBody>
      </p:sp>
      <p:sp>
        <p:nvSpPr>
          <p:cNvPr id="4" name="Footer Placeholder 3"/>
          <p:cNvSpPr>
            <a:spLocks noGrp="1"/>
          </p:cNvSpPr>
          <p:nvPr>
            <p:ph type="ftr" sz="quarter" idx="11"/>
          </p:nvPr>
        </p:nvSpPr>
        <p:spPr/>
        <p:txBody>
          <a:bodyPr/>
          <a:lstStyle/>
          <a:p>
            <a:r>
              <a:rPr lang="en-US"/>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10</a:t>
            </a:fld>
            <a:endParaRPr lang="en-US" dirty="0"/>
          </a:p>
        </p:txBody>
      </p:sp>
      <p:pic>
        <p:nvPicPr>
          <p:cNvPr id="6" name="Picture 5"/>
          <p:cNvPicPr>
            <a:picLocks noChangeAspect="1"/>
          </p:cNvPicPr>
          <p:nvPr/>
        </p:nvPicPr>
        <p:blipFill>
          <a:blip r:embed="rId2"/>
          <a:stretch>
            <a:fillRect/>
          </a:stretch>
        </p:blipFill>
        <p:spPr>
          <a:xfrm>
            <a:off x="3262312" y="3863181"/>
            <a:ext cx="2619375" cy="1743075"/>
          </a:xfrm>
          <a:prstGeom prst="rect">
            <a:avLst/>
          </a:prstGeom>
        </p:spPr>
      </p:pic>
    </p:spTree>
    <p:extLst>
      <p:ext uri="{BB962C8B-B14F-4D97-AF65-F5344CB8AC3E}">
        <p14:creationId xmlns:p14="http://schemas.microsoft.com/office/powerpoint/2010/main" val="1654376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12535"/>
            <a:ext cx="7772400" cy="1298222"/>
          </a:xfrm>
        </p:spPr>
        <p:txBody>
          <a:bodyPr anchor="ctr"/>
          <a:lstStyle/>
          <a:p>
            <a:pPr algn="ctr"/>
            <a:r>
              <a:rPr lang="en-US" dirty="0"/>
              <a:t>Lessons from caselaw </a:t>
            </a:r>
          </a:p>
        </p:txBody>
      </p:sp>
      <p:sp>
        <p:nvSpPr>
          <p:cNvPr id="3" name="Text Placeholder 2"/>
          <p:cNvSpPr>
            <a:spLocks noGrp="1"/>
          </p:cNvSpPr>
          <p:nvPr>
            <p:ph type="body" idx="1"/>
          </p:nvPr>
        </p:nvSpPr>
        <p:spPr>
          <a:xfrm>
            <a:off x="722313" y="2325511"/>
            <a:ext cx="7772400" cy="970845"/>
          </a:xfrm>
        </p:spPr>
        <p:txBody>
          <a:bodyPr anchor="ctr"/>
          <a:lstStyle/>
          <a:p>
            <a:pPr algn="ctr"/>
            <a:r>
              <a:rPr lang="en-US" i="1" dirty="0"/>
              <a:t>Trending issues in workplace law</a:t>
            </a:r>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11</a:t>
            </a:fld>
            <a:endParaRPr lang="en-US" dirty="0"/>
          </a:p>
        </p:txBody>
      </p:sp>
    </p:spTree>
    <p:extLst>
      <p:ext uri="{BB962C8B-B14F-4D97-AF65-F5344CB8AC3E}">
        <p14:creationId xmlns:p14="http://schemas.microsoft.com/office/powerpoint/2010/main" val="3885380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Circuit Update</a:t>
            </a:r>
          </a:p>
        </p:txBody>
      </p:sp>
      <p:sp>
        <p:nvSpPr>
          <p:cNvPr id="3" name="Content Placeholder 2"/>
          <p:cNvSpPr>
            <a:spLocks noGrp="1"/>
          </p:cNvSpPr>
          <p:nvPr>
            <p:ph idx="1"/>
          </p:nvPr>
        </p:nvSpPr>
        <p:spPr>
          <a:xfrm>
            <a:off x="457200" y="1289039"/>
            <a:ext cx="8229600" cy="4861390"/>
          </a:xfrm>
        </p:spPr>
        <p:txBody>
          <a:bodyPr>
            <a:noAutofit/>
          </a:bodyPr>
          <a:lstStyle/>
          <a:p>
            <a:pPr>
              <a:spcAft>
                <a:spcPts val="1200"/>
              </a:spcAft>
            </a:pPr>
            <a:r>
              <a:rPr lang="en-US" sz="1600" b="1" i="1" dirty="0" err="1">
                <a:latin typeface="Arial" panose="020B0604020202020204" pitchFamily="34" charset="0"/>
                <a:cs typeface="Arial" panose="020B0604020202020204" pitchFamily="34" charset="0"/>
              </a:rPr>
              <a:t>Carigan</a:t>
            </a:r>
            <a:r>
              <a:rPr lang="en-US" sz="1600" b="1" i="1" dirty="0">
                <a:latin typeface="Arial" panose="020B0604020202020204" pitchFamily="34" charset="0"/>
                <a:cs typeface="Arial" panose="020B0604020202020204" pitchFamily="34" charset="0"/>
              </a:rPr>
              <a:t> v. Breitling USA</a:t>
            </a:r>
            <a:r>
              <a:rPr lang="en-US" sz="1600" b="1" dirty="0">
                <a:latin typeface="Arial" panose="020B0604020202020204" pitchFamily="34" charset="0"/>
                <a:cs typeface="Arial" panose="020B0604020202020204" pitchFamily="34" charset="0"/>
              </a:rPr>
              <a:t>, 2d Cir. (Sept. 10, 2018)</a:t>
            </a:r>
          </a:p>
          <a:p>
            <a:pPr lvl="1" algn="just">
              <a:spcAft>
                <a:spcPts val="1200"/>
              </a:spcAft>
            </a:pPr>
            <a:r>
              <a:rPr lang="en-US" sz="1400" dirty="0">
                <a:latin typeface="Arial" panose="020B0604020202020204" pitchFamily="34" charset="0"/>
                <a:cs typeface="Arial" panose="020B0604020202020204" pitchFamily="34" charset="0"/>
              </a:rPr>
              <a:t>Second Circuit revived 2015 Title VII sexual orientation discrimination claim.  District Court should have the opportunity to determine if Plaintiff’s claims can survive summary judgment under new Second Circuit landscape prohibiting sexual orientation as discrimination “because of sex” under Title VII. </a:t>
            </a:r>
          </a:p>
          <a:p>
            <a:pPr>
              <a:spcAft>
                <a:spcPts val="1200"/>
              </a:spcAft>
            </a:pPr>
            <a:r>
              <a:rPr lang="en-US" sz="1600" b="1" i="1" dirty="0" err="1">
                <a:latin typeface="Arial" panose="020B0604020202020204" pitchFamily="34" charset="0"/>
                <a:cs typeface="Arial" panose="020B0604020202020204" pitchFamily="34" charset="0"/>
              </a:rPr>
              <a:t>Noffsinger</a:t>
            </a:r>
            <a:r>
              <a:rPr lang="en-US" sz="1600" b="1" i="1" dirty="0">
                <a:latin typeface="Arial" panose="020B0604020202020204" pitchFamily="34" charset="0"/>
                <a:cs typeface="Arial" panose="020B0604020202020204" pitchFamily="34" charset="0"/>
              </a:rPr>
              <a:t> v. SSC Niantic Operating Co., </a:t>
            </a:r>
            <a:r>
              <a:rPr lang="en-US" sz="1600" b="1" dirty="0">
                <a:latin typeface="Arial" panose="020B0604020202020204" pitchFamily="34" charset="0"/>
                <a:cs typeface="Arial" panose="020B0604020202020204" pitchFamily="34" charset="0"/>
              </a:rPr>
              <a:t>D. Conn. (Sept. 5, 2018)</a:t>
            </a:r>
            <a:endParaRPr lang="en-US" sz="1600" b="1" dirty="0"/>
          </a:p>
          <a:p>
            <a:pPr lvl="1" algn="just">
              <a:spcAft>
                <a:spcPts val="1200"/>
              </a:spcAft>
            </a:pPr>
            <a:r>
              <a:rPr lang="en-US" sz="1400" dirty="0">
                <a:latin typeface="Arial" panose="020B0604020202020204" pitchFamily="34" charset="0"/>
                <a:cs typeface="Arial" panose="020B0604020202020204" pitchFamily="34" charset="0"/>
              </a:rPr>
              <a:t>The United States District Court for the District of Connecticut (Meyer, J.) granted summary judgment in favor of a job applicant who disclosed that he was an authorized medical marijuana user and subsequently was not hired because they tested positive on the company’s pre-employment drug test. The Court also found that Connecticut’s Palliative Use of Marijuana Act does not permit successful plaintiffs to collect attorney’s fees or punitive damages.</a:t>
            </a:r>
          </a:p>
          <a:p>
            <a:pPr>
              <a:spcAft>
                <a:spcPts val="1200"/>
              </a:spcAft>
            </a:pPr>
            <a:endParaRPr lang="en-US" sz="1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12</a:t>
            </a:fld>
            <a:endParaRPr lang="en-US" dirty="0"/>
          </a:p>
        </p:txBody>
      </p:sp>
      <p:pic>
        <p:nvPicPr>
          <p:cNvPr id="6" name="Picture 5"/>
          <p:cNvPicPr>
            <a:picLocks noChangeAspect="1"/>
          </p:cNvPicPr>
          <p:nvPr/>
        </p:nvPicPr>
        <p:blipFill>
          <a:blip r:embed="rId3"/>
          <a:stretch>
            <a:fillRect/>
          </a:stretch>
        </p:blipFill>
        <p:spPr>
          <a:xfrm>
            <a:off x="976154" y="4738969"/>
            <a:ext cx="2686050" cy="1704975"/>
          </a:xfrm>
          <a:prstGeom prst="rect">
            <a:avLst/>
          </a:prstGeom>
        </p:spPr>
      </p:pic>
    </p:spTree>
    <p:extLst>
      <p:ext uri="{BB962C8B-B14F-4D97-AF65-F5344CB8AC3E}">
        <p14:creationId xmlns:p14="http://schemas.microsoft.com/office/powerpoint/2010/main" val="112133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Connecticut Case Law</a:t>
            </a:r>
          </a:p>
        </p:txBody>
      </p:sp>
      <p:sp>
        <p:nvSpPr>
          <p:cNvPr id="3" name="Content Placeholder 2"/>
          <p:cNvSpPr>
            <a:spLocks noGrp="1"/>
          </p:cNvSpPr>
          <p:nvPr>
            <p:ph idx="1"/>
          </p:nvPr>
        </p:nvSpPr>
        <p:spPr>
          <a:xfrm>
            <a:off x="457200" y="1596980"/>
            <a:ext cx="8434790" cy="4846964"/>
          </a:xfrm>
        </p:spPr>
        <p:txBody>
          <a:bodyPr>
            <a:noAutofit/>
          </a:bodyPr>
          <a:lstStyle/>
          <a:p>
            <a:endParaRPr lang="en-US" sz="1600" b="1" i="1" dirty="0">
              <a:latin typeface="Arial" panose="020B0604020202020204" pitchFamily="34" charset="0"/>
              <a:cs typeface="Arial" panose="020B0604020202020204" pitchFamily="34" charset="0"/>
            </a:endParaRPr>
          </a:p>
          <a:p>
            <a:r>
              <a:rPr lang="en-US" sz="1600" b="1" i="1" dirty="0">
                <a:latin typeface="Arial" panose="020B0604020202020204" pitchFamily="34" charset="0"/>
                <a:cs typeface="Arial" panose="020B0604020202020204" pitchFamily="34" charset="0"/>
              </a:rPr>
              <a:t>Horvath v. City of Hartford</a:t>
            </a:r>
            <a:r>
              <a:rPr lang="en-US" sz="1600" b="1" dirty="0">
                <a:latin typeface="Arial" panose="020B0604020202020204" pitchFamily="34" charset="0"/>
                <a:cs typeface="Arial" panose="020B0604020202020204" pitchFamily="34" charset="0"/>
              </a:rPr>
              <a:t>, </a:t>
            </a:r>
            <a:r>
              <a:rPr lang="fr-FR" sz="1600" b="1" dirty="0"/>
              <a:t>178 Conn. App. 504 (2017)</a:t>
            </a:r>
          </a:p>
          <a:p>
            <a:pPr lvl="1" algn="just">
              <a:spcAft>
                <a:spcPts val="1200"/>
              </a:spcAft>
            </a:pPr>
            <a:r>
              <a:rPr lang="en-US" sz="1600" dirty="0">
                <a:latin typeface="Arial" panose="020B0604020202020204" pitchFamily="34" charset="0"/>
                <a:cs typeface="Arial" panose="020B0604020202020204" pitchFamily="34" charset="0"/>
              </a:rPr>
              <a:t>Connecticut Appellate Court agreed that the accumulation of adverse conditions in the workplace can amount to intolerable conditions for assessing whether a constructive discharge occurred. </a:t>
            </a:r>
          </a:p>
          <a:p>
            <a:r>
              <a:rPr lang="en-US" sz="1600" b="1" i="1" dirty="0">
                <a:latin typeface="Arial" panose="020B0604020202020204" pitchFamily="34" charset="0"/>
                <a:cs typeface="Arial" panose="020B0604020202020204" pitchFamily="34" charset="0"/>
              </a:rPr>
              <a:t>Grose v. </a:t>
            </a:r>
            <a:r>
              <a:rPr lang="en-US" sz="1600" b="1" i="1" dirty="0" err="1">
                <a:latin typeface="Arial" panose="020B0604020202020204" pitchFamily="34" charset="0"/>
                <a:cs typeface="Arial" panose="020B0604020202020204" pitchFamily="34" charset="0"/>
              </a:rPr>
              <a:t>Didi</a:t>
            </a:r>
            <a:r>
              <a:rPr lang="en-US" sz="1600" b="1" i="1" dirty="0">
                <a:latin typeface="Arial" panose="020B0604020202020204" pitchFamily="34" charset="0"/>
                <a:cs typeface="Arial" panose="020B0604020202020204" pitchFamily="34" charset="0"/>
              </a:rPr>
              <a:t>, LLC d/b/a Ashley Furniture Store, </a:t>
            </a:r>
            <a:r>
              <a:rPr lang="en-US" sz="1600" b="1" dirty="0"/>
              <a:t>2018 Conn. Super. LEXIS 790 (Apr. 11, 2018)</a:t>
            </a:r>
          </a:p>
          <a:p>
            <a:pPr lvl="1" algn="just">
              <a:spcAft>
                <a:spcPts val="1200"/>
              </a:spcAft>
            </a:pPr>
            <a:r>
              <a:rPr lang="en-US" sz="1600" dirty="0">
                <a:latin typeface="Arial" panose="020B0604020202020204" pitchFamily="34" charset="0"/>
                <a:cs typeface="Arial" panose="020B0604020202020204" pitchFamily="34" charset="0"/>
              </a:rPr>
              <a:t>Continued employment was sufficient consideration for arbitration agreement signed by employee 1.5 years after employment commenced</a:t>
            </a:r>
          </a:p>
          <a:p>
            <a:pPr lvl="2" algn="just">
              <a:spcAft>
                <a:spcPts val="1200"/>
              </a:spcAft>
            </a:pPr>
            <a:r>
              <a:rPr lang="en-US" sz="1400" dirty="0">
                <a:latin typeface="Arial" panose="020B0604020202020204" pitchFamily="34" charset="0"/>
                <a:cs typeface="Arial" panose="020B0604020202020204" pitchFamily="34" charset="0"/>
              </a:rPr>
              <a:t>Continued employment was sufficient consideration where employer indicated employees would be terminated if they refused to sign agreement.</a:t>
            </a:r>
          </a:p>
          <a:p>
            <a:pPr lvl="2" algn="just">
              <a:spcAft>
                <a:spcPts val="1200"/>
              </a:spcAft>
            </a:pPr>
            <a:r>
              <a:rPr lang="en-US" sz="1400" dirty="0">
                <a:latin typeface="Arial" panose="020B0604020202020204" pitchFamily="34" charset="0"/>
                <a:cs typeface="Arial" panose="020B0604020202020204" pitchFamily="34" charset="0"/>
              </a:rPr>
              <a:t>Mutuality of obligation to arbitrate also valid consideration for agreement.</a:t>
            </a:r>
          </a:p>
          <a:p>
            <a:pPr lvl="2">
              <a:spcAft>
                <a:spcPts val="1200"/>
              </a:spcAft>
            </a:pPr>
            <a:endParaRPr lang="en-US" sz="16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13</a:t>
            </a:fld>
            <a:endParaRPr lang="en-US" dirty="0"/>
          </a:p>
        </p:txBody>
      </p:sp>
      <p:pic>
        <p:nvPicPr>
          <p:cNvPr id="6" name="Picture 5"/>
          <p:cNvPicPr>
            <a:picLocks noChangeAspect="1"/>
          </p:cNvPicPr>
          <p:nvPr/>
        </p:nvPicPr>
        <p:blipFill>
          <a:blip r:embed="rId3"/>
          <a:stretch>
            <a:fillRect/>
          </a:stretch>
        </p:blipFill>
        <p:spPr>
          <a:xfrm>
            <a:off x="307468" y="0"/>
            <a:ext cx="2375280" cy="1596980"/>
          </a:xfrm>
          <a:prstGeom prst="rect">
            <a:avLst/>
          </a:prstGeom>
        </p:spPr>
      </p:pic>
    </p:spTree>
    <p:extLst>
      <p:ext uri="{BB962C8B-B14F-4D97-AF65-F5344CB8AC3E}">
        <p14:creationId xmlns:p14="http://schemas.microsoft.com/office/powerpoint/2010/main" val="900200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12535"/>
            <a:ext cx="7772400" cy="1298222"/>
          </a:xfrm>
        </p:spPr>
        <p:txBody>
          <a:bodyPr anchor="ctr"/>
          <a:lstStyle/>
          <a:p>
            <a:pPr algn="ctr"/>
            <a:r>
              <a:rPr lang="en-US" dirty="0"/>
              <a:t>Agency Actions</a:t>
            </a:r>
          </a:p>
        </p:txBody>
      </p:sp>
      <p:sp>
        <p:nvSpPr>
          <p:cNvPr id="3" name="Text Placeholder 2"/>
          <p:cNvSpPr>
            <a:spLocks noGrp="1"/>
          </p:cNvSpPr>
          <p:nvPr>
            <p:ph type="body" idx="1"/>
          </p:nvPr>
        </p:nvSpPr>
        <p:spPr>
          <a:xfrm>
            <a:off x="722313" y="2325511"/>
            <a:ext cx="7772400" cy="970845"/>
          </a:xfrm>
        </p:spPr>
        <p:txBody>
          <a:bodyPr anchor="ctr"/>
          <a:lstStyle/>
          <a:p>
            <a:pPr algn="ctr"/>
            <a:r>
              <a:rPr lang="en-US" i="1" dirty="0"/>
              <a:t>Trending issues in workplace law</a:t>
            </a:r>
          </a:p>
        </p:txBody>
      </p:sp>
      <p:sp>
        <p:nvSpPr>
          <p:cNvPr id="4" name="Footer Placeholder 3"/>
          <p:cNvSpPr>
            <a:spLocks noGrp="1"/>
          </p:cNvSpPr>
          <p:nvPr>
            <p:ph type="ftr" sz="quarter" idx="11"/>
          </p:nvPr>
        </p:nvSpPr>
        <p:spPr/>
        <p:txBody>
          <a:bodyPr/>
          <a:lstStyle/>
          <a:p>
            <a:r>
              <a:rPr lang="en-US" dirty="0"/>
              <a:t>©2016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14</a:t>
            </a:fld>
            <a:endParaRPr lang="en-US" dirty="0"/>
          </a:p>
        </p:txBody>
      </p:sp>
    </p:spTree>
    <p:extLst>
      <p:ext uri="{BB962C8B-B14F-4D97-AF65-F5344CB8AC3E}">
        <p14:creationId xmlns:p14="http://schemas.microsoft.com/office/powerpoint/2010/main" val="2502678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Action - EEOC</a:t>
            </a:r>
          </a:p>
        </p:txBody>
      </p:sp>
      <p:sp>
        <p:nvSpPr>
          <p:cNvPr id="3" name="Content Placeholder 2"/>
          <p:cNvSpPr>
            <a:spLocks noGrp="1"/>
          </p:cNvSpPr>
          <p:nvPr>
            <p:ph idx="1"/>
          </p:nvPr>
        </p:nvSpPr>
        <p:spPr>
          <a:xfrm>
            <a:off x="276726" y="1289038"/>
            <a:ext cx="8590547" cy="4970094"/>
          </a:xfrm>
        </p:spPr>
        <p:txBody>
          <a:bodyPr>
            <a:normAutofit/>
          </a:bodyPr>
          <a:lstStyle/>
          <a:p>
            <a:pPr marL="0" indent="0">
              <a:buNone/>
            </a:pPr>
            <a:r>
              <a:rPr lang="en-US" dirty="0">
                <a:hlinkClick r:id="rId3"/>
              </a:rPr>
              <a:t>The Equal Employment Opportunity Commission released its preliminary data</a:t>
            </a:r>
            <a:r>
              <a:rPr lang="en-US" sz="1800" dirty="0"/>
              <a:t> regarding workplace harassment on October 4, 2018. And it’s findings shouldn’t be a surprise . . . .</a:t>
            </a:r>
          </a:p>
          <a:p>
            <a:endParaRPr lang="en-US" sz="1800" dirty="0"/>
          </a:p>
          <a:p>
            <a:r>
              <a:rPr lang="en-US" sz="1800" dirty="0"/>
              <a:t>Charges filed with the EEOC alleging sexual harassment increased by more than 12 percent from FY 2017.</a:t>
            </a:r>
          </a:p>
          <a:p>
            <a:r>
              <a:rPr lang="en-US" sz="1800" dirty="0"/>
              <a:t>The EEOC recovered nearly $70M for victims of sexual harassment through administrative enforcement and litigation, up from $47.5M in FY2017.</a:t>
            </a:r>
          </a:p>
          <a:p>
            <a:r>
              <a:rPr lang="en-US" sz="1800" dirty="0"/>
              <a:t>Reasonable cause findings in harassment claims increased to nearly 1200, up from 900 in FY 2017.</a:t>
            </a:r>
          </a:p>
          <a:p>
            <a:r>
              <a:rPr lang="en-US" sz="1800" dirty="0"/>
              <a:t>And public interest is skyrocketing: The EEOC’s website traffic to its sexual harassment page more than doubled in the last year.</a:t>
            </a:r>
          </a:p>
          <a:p>
            <a:endParaRPr lang="en-US" sz="1800" dirty="0"/>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15</a:t>
            </a:fld>
            <a:endParaRPr lang="en-US" dirty="0"/>
          </a:p>
        </p:txBody>
      </p:sp>
    </p:spTree>
    <p:extLst>
      <p:ext uri="{BB962C8B-B14F-4D97-AF65-F5344CB8AC3E}">
        <p14:creationId xmlns:p14="http://schemas.microsoft.com/office/powerpoint/2010/main" val="1292157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Action - CHRO</a:t>
            </a:r>
          </a:p>
        </p:txBody>
      </p:sp>
      <p:sp>
        <p:nvSpPr>
          <p:cNvPr id="3" name="Content Placeholder 2"/>
          <p:cNvSpPr>
            <a:spLocks noGrp="1"/>
          </p:cNvSpPr>
          <p:nvPr>
            <p:ph idx="1"/>
          </p:nvPr>
        </p:nvSpPr>
        <p:spPr>
          <a:xfrm>
            <a:off x="276726" y="1289038"/>
            <a:ext cx="8590547" cy="4970094"/>
          </a:xfrm>
        </p:spPr>
        <p:txBody>
          <a:bodyPr>
            <a:normAutofit/>
          </a:bodyPr>
          <a:lstStyle/>
          <a:p>
            <a:endParaRPr lang="en-US" sz="1800" dirty="0"/>
          </a:p>
          <a:p>
            <a:endParaRPr lang="en-US" sz="1800" dirty="0"/>
          </a:p>
          <a:p>
            <a:endParaRPr lang="en-US" sz="1800" dirty="0"/>
          </a:p>
          <a:p>
            <a:r>
              <a:rPr lang="en-US" sz="1800" dirty="0"/>
              <a:t>In Connecticut, the Commission on Human Rights and Opportunities has not yet released their statistics – that typically happens each year in the fall </a:t>
            </a:r>
          </a:p>
          <a:p>
            <a:endParaRPr lang="en-US" sz="1800" dirty="0">
              <a:hlinkClick r:id="rId3"/>
            </a:endParaRPr>
          </a:p>
          <a:p>
            <a:r>
              <a:rPr lang="en-US" sz="1800" dirty="0"/>
              <a:t>The CHRO is celebrating its 75</a:t>
            </a:r>
            <a:r>
              <a:rPr lang="en-US" sz="1800" baseline="30000" dirty="0"/>
              <a:t>th</a:t>
            </a:r>
            <a:r>
              <a:rPr lang="en-US" sz="1800" dirty="0"/>
              <a:t> anniversary with a whole host of programs including one on Overcoming Barriers in Employment and a #</a:t>
            </a:r>
            <a:r>
              <a:rPr lang="en-US" sz="1800" dirty="0" err="1"/>
              <a:t>MeToo</a:t>
            </a:r>
            <a:r>
              <a:rPr lang="en-US" sz="1800" dirty="0"/>
              <a:t> and LGBT Panel Discussion as well.</a:t>
            </a:r>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16</a:t>
            </a:fld>
            <a:endParaRPr lang="en-US" dirty="0"/>
          </a:p>
        </p:txBody>
      </p:sp>
    </p:spTree>
    <p:extLst>
      <p:ext uri="{BB962C8B-B14F-4D97-AF65-F5344CB8AC3E}">
        <p14:creationId xmlns:p14="http://schemas.microsoft.com/office/powerpoint/2010/main" val="2708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Action </a:t>
            </a:r>
          </a:p>
        </p:txBody>
      </p:sp>
      <p:sp>
        <p:nvSpPr>
          <p:cNvPr id="3" name="Content Placeholder 2"/>
          <p:cNvSpPr>
            <a:spLocks noGrp="1"/>
          </p:cNvSpPr>
          <p:nvPr>
            <p:ph idx="1"/>
          </p:nvPr>
        </p:nvSpPr>
        <p:spPr>
          <a:xfrm>
            <a:off x="276726" y="1289038"/>
            <a:ext cx="8590547" cy="4970094"/>
          </a:xfrm>
        </p:spPr>
        <p:txBody>
          <a:bodyPr>
            <a:normAutofit/>
          </a:bodyPr>
          <a:lstStyle/>
          <a:p>
            <a:pPr algn="just">
              <a:spcAft>
                <a:spcPts val="1200"/>
              </a:spcAft>
            </a:pPr>
            <a:r>
              <a:rPr lang="en-US" sz="1800" b="1" u="sng" dirty="0"/>
              <a:t>New Guidance from the Equal Employment Opportunity Commission</a:t>
            </a:r>
          </a:p>
          <a:p>
            <a:pPr lvl="1" algn="just">
              <a:spcAft>
                <a:spcPts val="1200"/>
              </a:spcAft>
            </a:pPr>
            <a:r>
              <a:rPr lang="en-US" sz="1800" dirty="0"/>
              <a:t>The EEOC issued new informal guidance on Promising Practices for Preventing Harassment.</a:t>
            </a:r>
          </a:p>
          <a:p>
            <a:pPr lvl="1" algn="just">
              <a:spcAft>
                <a:spcPts val="1200"/>
              </a:spcAft>
            </a:pPr>
            <a:r>
              <a:rPr lang="en-US" sz="1800" dirty="0"/>
              <a:t>What this means:</a:t>
            </a:r>
          </a:p>
          <a:p>
            <a:pPr lvl="2" algn="just">
              <a:spcAft>
                <a:spcPts val="1200"/>
              </a:spcAft>
            </a:pPr>
            <a:r>
              <a:rPr lang="en-US" dirty="0"/>
              <a:t>Informal guidance has no formal legal effect, but provides guidance as to how the EEOC may view employer policies as they enforce legal requirements pertaining to harassment in the workplace under Title VII, the ADA, and the ADEA.</a:t>
            </a:r>
          </a:p>
          <a:p>
            <a:pPr lvl="1" algn="just">
              <a:spcAft>
                <a:spcPts val="1200"/>
              </a:spcAft>
            </a:pPr>
            <a:r>
              <a:rPr lang="en-US" sz="1800" dirty="0"/>
              <a:t>The new informal guidance sets forth best practices for employers seeking to create and enforce policies and practices to prevent and correct harassment.</a:t>
            </a:r>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17</a:t>
            </a:fld>
            <a:endParaRPr lang="en-US" dirty="0"/>
          </a:p>
        </p:txBody>
      </p:sp>
      <p:pic>
        <p:nvPicPr>
          <p:cNvPr id="6" name="Picture 5"/>
          <p:cNvPicPr>
            <a:picLocks noChangeAspect="1"/>
          </p:cNvPicPr>
          <p:nvPr/>
        </p:nvPicPr>
        <p:blipFill>
          <a:blip r:embed="rId3"/>
          <a:stretch>
            <a:fillRect/>
          </a:stretch>
        </p:blipFill>
        <p:spPr>
          <a:xfrm>
            <a:off x="3420652" y="5061595"/>
            <a:ext cx="2523203" cy="1382349"/>
          </a:xfrm>
          <a:prstGeom prst="rect">
            <a:avLst/>
          </a:prstGeom>
        </p:spPr>
      </p:pic>
    </p:spTree>
    <p:extLst>
      <p:ext uri="{BB962C8B-B14F-4D97-AF65-F5344CB8AC3E}">
        <p14:creationId xmlns:p14="http://schemas.microsoft.com/office/powerpoint/2010/main" val="824328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Action </a:t>
            </a:r>
          </a:p>
        </p:txBody>
      </p:sp>
      <p:sp>
        <p:nvSpPr>
          <p:cNvPr id="3" name="Content Placeholder 2"/>
          <p:cNvSpPr>
            <a:spLocks noGrp="1"/>
          </p:cNvSpPr>
          <p:nvPr>
            <p:ph idx="1"/>
          </p:nvPr>
        </p:nvSpPr>
        <p:spPr>
          <a:xfrm>
            <a:off x="276726" y="1490242"/>
            <a:ext cx="8590547" cy="4953702"/>
          </a:xfrm>
        </p:spPr>
        <p:txBody>
          <a:bodyPr>
            <a:normAutofit/>
          </a:bodyPr>
          <a:lstStyle/>
          <a:p>
            <a:pPr>
              <a:spcAft>
                <a:spcPts val="1200"/>
              </a:spcAft>
            </a:pPr>
            <a:r>
              <a:rPr lang="en-US" sz="1800" b="1" u="sng" dirty="0"/>
              <a:t>New EEOC Guidance (cont.)</a:t>
            </a:r>
          </a:p>
          <a:p>
            <a:pPr lvl="1">
              <a:spcAft>
                <a:spcPts val="1200"/>
              </a:spcAft>
            </a:pPr>
            <a:r>
              <a:rPr lang="en-US" sz="1800" dirty="0"/>
              <a:t>The emphasis of the new guidance is on five core principles that have been generally proven effective in preventing and addressing harassment:</a:t>
            </a:r>
          </a:p>
          <a:p>
            <a:pPr lvl="2">
              <a:spcAft>
                <a:spcPts val="1200"/>
              </a:spcAft>
            </a:pPr>
            <a:r>
              <a:rPr lang="en-US" dirty="0"/>
              <a:t>Committed and engaged leadership;</a:t>
            </a:r>
          </a:p>
          <a:p>
            <a:pPr lvl="2">
              <a:spcAft>
                <a:spcPts val="1200"/>
              </a:spcAft>
            </a:pPr>
            <a:r>
              <a:rPr lang="en-US" dirty="0"/>
              <a:t>Consisted and demonstrated accountability;</a:t>
            </a:r>
          </a:p>
          <a:p>
            <a:pPr lvl="2">
              <a:spcAft>
                <a:spcPts val="1200"/>
              </a:spcAft>
            </a:pPr>
            <a:r>
              <a:rPr lang="en-US" dirty="0"/>
              <a:t>Strong and comprehensive harassment policies;</a:t>
            </a:r>
          </a:p>
          <a:p>
            <a:pPr lvl="2">
              <a:spcAft>
                <a:spcPts val="1200"/>
              </a:spcAft>
            </a:pPr>
            <a:r>
              <a:rPr lang="en-US" dirty="0"/>
              <a:t>Trusted and accessible complaint procedures; and</a:t>
            </a:r>
          </a:p>
          <a:p>
            <a:pPr lvl="2">
              <a:spcAft>
                <a:spcPts val="1200"/>
              </a:spcAft>
            </a:pPr>
            <a:r>
              <a:rPr lang="en-US" dirty="0"/>
              <a:t>Regular, interactive training tailored to the audience and the organization.</a:t>
            </a:r>
          </a:p>
          <a:p>
            <a:pPr lvl="1">
              <a:spcAft>
                <a:spcPts val="1200"/>
              </a:spcAft>
            </a:pPr>
            <a:r>
              <a:rPr lang="en-US" sz="1800" dirty="0"/>
              <a:t>The guidance may be found at </a:t>
            </a:r>
            <a:r>
              <a:rPr lang="en-US" sz="1800" dirty="0">
                <a:hlinkClick r:id="rId3"/>
              </a:rPr>
              <a:t>https://www.eeoc.gov/eeoc/publications/promising-practices.cfm</a:t>
            </a:r>
            <a:r>
              <a:rPr lang="en-US" sz="1800" dirty="0"/>
              <a:t>  </a:t>
            </a:r>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18</a:t>
            </a:fld>
            <a:endParaRPr lang="en-US" dirty="0"/>
          </a:p>
        </p:txBody>
      </p:sp>
    </p:spTree>
    <p:extLst>
      <p:ext uri="{BB962C8B-B14F-4D97-AF65-F5344CB8AC3E}">
        <p14:creationId xmlns:p14="http://schemas.microsoft.com/office/powerpoint/2010/main" val="605516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Action </a:t>
            </a:r>
          </a:p>
        </p:txBody>
      </p:sp>
      <p:sp>
        <p:nvSpPr>
          <p:cNvPr id="3" name="Content Placeholder 2"/>
          <p:cNvSpPr>
            <a:spLocks noGrp="1"/>
          </p:cNvSpPr>
          <p:nvPr>
            <p:ph idx="1"/>
          </p:nvPr>
        </p:nvSpPr>
        <p:spPr>
          <a:xfrm>
            <a:off x="276726" y="1490242"/>
            <a:ext cx="8590547" cy="4953702"/>
          </a:xfrm>
        </p:spPr>
        <p:txBody>
          <a:bodyPr>
            <a:normAutofit/>
          </a:bodyPr>
          <a:lstStyle/>
          <a:p>
            <a:pPr algn="just">
              <a:spcAft>
                <a:spcPts val="1200"/>
              </a:spcAft>
            </a:pPr>
            <a:r>
              <a:rPr lang="en-US" sz="1800" b="1" u="sng" dirty="0"/>
              <a:t>National Labor Relations Board set to re-examine joint employment test</a:t>
            </a:r>
          </a:p>
          <a:p>
            <a:pPr lvl="1" algn="just">
              <a:spcAft>
                <a:spcPts val="1200"/>
              </a:spcAft>
            </a:pPr>
            <a:r>
              <a:rPr lang="en-US" sz="1800" dirty="0"/>
              <a:t>The NLRB released a proposed rule on the standard for determining joint-employer status—in 2</a:t>
            </a:r>
            <a:r>
              <a:rPr lang="en-US" sz="1800" baseline="30000" dirty="0"/>
              <a:t>nd</a:t>
            </a:r>
            <a:r>
              <a:rPr lang="en-US" sz="1800" dirty="0"/>
              <a:t> attempt to overturn Obama-error expansion of joint-employer status</a:t>
            </a:r>
          </a:p>
          <a:p>
            <a:pPr lvl="1" algn="just">
              <a:spcAft>
                <a:spcPts val="1200"/>
              </a:spcAft>
            </a:pPr>
            <a:r>
              <a:rPr lang="en-US" sz="1800" dirty="0"/>
              <a:t>Under proposal, entities will be considered “joint-employers” under the NLRA </a:t>
            </a:r>
            <a:r>
              <a:rPr lang="en-US" sz="1800" i="1" dirty="0"/>
              <a:t>only if</a:t>
            </a:r>
            <a:r>
              <a:rPr lang="en-US" sz="1800" dirty="0"/>
              <a:t> there is proof that one entity actually has exercised control over the essential employment terms of another entity’s employees (such as hiring, firing, discipline, supervision and direction)</a:t>
            </a:r>
          </a:p>
          <a:p>
            <a:pPr lvl="1" algn="just">
              <a:spcAft>
                <a:spcPts val="1200"/>
              </a:spcAft>
            </a:pPr>
            <a:r>
              <a:rPr lang="en-US" sz="1800" dirty="0"/>
              <a:t>Under the proposed rule, proof of indirect control, contractually-reserved control that has never been exercised, or control that is “limited” and “routine” are not sufficient to establish joint-employer relationship</a:t>
            </a:r>
          </a:p>
          <a:p>
            <a:pPr marL="457200" lvl="1" indent="0" algn="just">
              <a:spcAft>
                <a:spcPts val="1200"/>
              </a:spcAft>
              <a:buNone/>
            </a:pPr>
            <a:endParaRPr lang="en-US" sz="1800" dirty="0"/>
          </a:p>
          <a:p>
            <a:pPr lvl="1" algn="just">
              <a:spcAft>
                <a:spcPts val="1200"/>
              </a:spcAft>
            </a:pPr>
            <a:endParaRPr lang="en-US" sz="1800" dirty="0"/>
          </a:p>
          <a:p>
            <a:pPr lvl="1" algn="just">
              <a:spcAft>
                <a:spcPts val="1200"/>
              </a:spcAft>
            </a:pPr>
            <a:endParaRPr lang="en-US" dirty="0"/>
          </a:p>
        </p:txBody>
      </p:sp>
      <p:sp>
        <p:nvSpPr>
          <p:cNvPr id="4" name="Footer Placeholder 3"/>
          <p:cNvSpPr>
            <a:spLocks noGrp="1"/>
          </p:cNvSpPr>
          <p:nvPr>
            <p:ph type="ftr" sz="quarter" idx="11"/>
          </p:nvPr>
        </p:nvSpPr>
        <p:spPr/>
        <p:txBody>
          <a:bodyPr/>
          <a:lstStyle/>
          <a:p>
            <a:r>
              <a:rPr lang="en-US" dirty="0"/>
              <a:t>©2018 Jackson Lewis P.C.</a:t>
            </a:r>
          </a:p>
        </p:txBody>
      </p:sp>
      <p:pic>
        <p:nvPicPr>
          <p:cNvPr id="6" name="Picture 5"/>
          <p:cNvPicPr>
            <a:picLocks noChangeAspect="1"/>
          </p:cNvPicPr>
          <p:nvPr/>
        </p:nvPicPr>
        <p:blipFill>
          <a:blip r:embed="rId3"/>
          <a:stretch>
            <a:fillRect/>
          </a:stretch>
        </p:blipFill>
        <p:spPr>
          <a:xfrm>
            <a:off x="498412" y="5141255"/>
            <a:ext cx="1705377" cy="1667814"/>
          </a:xfrm>
          <a:prstGeom prst="rect">
            <a:avLst/>
          </a:prstGeom>
        </p:spPr>
      </p:pic>
      <p:sp>
        <p:nvSpPr>
          <p:cNvPr id="5" name="Slide Number Placeholder 4"/>
          <p:cNvSpPr>
            <a:spLocks noGrp="1"/>
          </p:cNvSpPr>
          <p:nvPr>
            <p:ph type="sldNum" sz="quarter" idx="12"/>
          </p:nvPr>
        </p:nvSpPr>
        <p:spPr/>
        <p:txBody>
          <a:bodyPr/>
          <a:lstStyle/>
          <a:p>
            <a:fld id="{72EE7D79-36E9-3D41-96B0-913DC9CF5219}" type="slidenum">
              <a:rPr lang="en-US" smtClean="0"/>
              <a:t>19</a:t>
            </a:fld>
            <a:endParaRPr lang="en-US" dirty="0"/>
          </a:p>
        </p:txBody>
      </p:sp>
    </p:spTree>
    <p:extLst>
      <p:ext uri="{BB962C8B-B14F-4D97-AF65-F5344CB8AC3E}">
        <p14:creationId xmlns:p14="http://schemas.microsoft.com/office/powerpoint/2010/main" val="81472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innerShdw blurRad="63500" dist="50800" dir="13500000">
                    <a:prstClr val="black">
                      <a:alpha val="50000"/>
                    </a:prstClr>
                  </a:innerShdw>
                </a:effectLst>
              </a:rPr>
              <a:t>Agenda</a:t>
            </a:r>
          </a:p>
        </p:txBody>
      </p:sp>
      <p:sp>
        <p:nvSpPr>
          <p:cNvPr id="3" name="Content Placeholder 2"/>
          <p:cNvSpPr>
            <a:spLocks noGrp="1"/>
          </p:cNvSpPr>
          <p:nvPr>
            <p:ph idx="1"/>
          </p:nvPr>
        </p:nvSpPr>
        <p:spPr>
          <a:xfrm>
            <a:off x="457200" y="1421395"/>
            <a:ext cx="8420928" cy="5022550"/>
          </a:xfrm>
        </p:spPr>
        <p:txBody>
          <a:bodyPr>
            <a:noAutofit/>
          </a:bodyPr>
          <a:lstStyle/>
          <a:p>
            <a:pPr>
              <a:spcBef>
                <a:spcPts val="600"/>
              </a:spcBef>
              <a:spcAft>
                <a:spcPts val="1200"/>
              </a:spcAft>
            </a:pPr>
            <a:r>
              <a:rPr lang="en-US" sz="1700" b="1" dirty="0"/>
              <a:t>New legislation</a:t>
            </a:r>
          </a:p>
          <a:p>
            <a:pPr>
              <a:spcBef>
                <a:spcPts val="600"/>
              </a:spcBef>
              <a:spcAft>
                <a:spcPts val="1200"/>
              </a:spcAft>
            </a:pPr>
            <a:r>
              <a:rPr lang="en-US" sz="1700" b="1" dirty="0"/>
              <a:t>Supreme Court Update</a:t>
            </a:r>
          </a:p>
          <a:p>
            <a:pPr>
              <a:spcBef>
                <a:spcPts val="600"/>
              </a:spcBef>
              <a:spcAft>
                <a:spcPts val="1200"/>
              </a:spcAft>
            </a:pPr>
            <a:r>
              <a:rPr lang="en-US" sz="1700" b="1" dirty="0"/>
              <a:t>Recent Decisional Law</a:t>
            </a:r>
          </a:p>
          <a:p>
            <a:pPr>
              <a:spcBef>
                <a:spcPts val="600"/>
              </a:spcBef>
              <a:spcAft>
                <a:spcPts val="1200"/>
              </a:spcAft>
            </a:pPr>
            <a:r>
              <a:rPr lang="en-US" sz="1700" b="1" dirty="0"/>
              <a:t>Agency Actions</a:t>
            </a:r>
          </a:p>
          <a:p>
            <a:pPr>
              <a:spcBef>
                <a:spcPts val="600"/>
              </a:spcBef>
              <a:spcAft>
                <a:spcPts val="1200"/>
              </a:spcAft>
            </a:pPr>
            <a:r>
              <a:rPr lang="en-US" sz="1700" b="1" dirty="0"/>
              <a:t>Trending topics:	</a:t>
            </a:r>
          </a:p>
          <a:p>
            <a:pPr lvl="1">
              <a:spcBef>
                <a:spcPts val="600"/>
              </a:spcBef>
              <a:spcAft>
                <a:spcPts val="600"/>
              </a:spcAft>
            </a:pPr>
            <a:r>
              <a:rPr lang="en-US" sz="1700" b="1" dirty="0"/>
              <a:t>Sexual Harassment</a:t>
            </a:r>
          </a:p>
          <a:p>
            <a:pPr lvl="1">
              <a:spcBef>
                <a:spcPts val="600"/>
              </a:spcBef>
              <a:spcAft>
                <a:spcPts val="600"/>
              </a:spcAft>
            </a:pPr>
            <a:r>
              <a:rPr lang="en-US" sz="1700" b="1" dirty="0"/>
              <a:t>Paid Medical Leave</a:t>
            </a:r>
          </a:p>
          <a:p>
            <a:pPr lvl="1">
              <a:spcBef>
                <a:spcPts val="600"/>
              </a:spcBef>
              <a:spcAft>
                <a:spcPts val="600"/>
              </a:spcAft>
            </a:pPr>
            <a:endParaRPr lang="en-US" sz="1700" b="1" dirty="0"/>
          </a:p>
          <a:p>
            <a:pPr marL="457200" lvl="1" indent="0">
              <a:spcBef>
                <a:spcPts val="600"/>
              </a:spcBef>
              <a:spcAft>
                <a:spcPts val="600"/>
              </a:spcAft>
              <a:buNone/>
            </a:pPr>
            <a:endParaRPr lang="en-US" sz="1700" b="1" dirty="0"/>
          </a:p>
          <a:p>
            <a:pPr lvl="1"/>
            <a:endParaRPr lang="en-US" sz="1900" b="1" dirty="0"/>
          </a:p>
          <a:p>
            <a:pPr marL="457200" lvl="1" indent="0">
              <a:buNone/>
            </a:pPr>
            <a:endParaRPr lang="en-US" sz="1900" b="1" dirty="0"/>
          </a:p>
          <a:p>
            <a:pPr lvl="1"/>
            <a:endParaRPr lang="en-US" sz="1900" b="1" dirty="0"/>
          </a:p>
          <a:p>
            <a:pPr lvl="1"/>
            <a:endParaRPr lang="en-US" sz="1900" dirty="0"/>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2</a:t>
            </a:fld>
            <a:endParaRPr lang="en-US" dirty="0"/>
          </a:p>
        </p:txBody>
      </p:sp>
      <p:pic>
        <p:nvPicPr>
          <p:cNvPr id="8" name="Picture 7"/>
          <p:cNvPicPr>
            <a:picLocks noChangeAspect="1"/>
          </p:cNvPicPr>
          <p:nvPr/>
        </p:nvPicPr>
        <p:blipFill>
          <a:blip r:embed="rId3"/>
          <a:stretch>
            <a:fillRect/>
          </a:stretch>
        </p:blipFill>
        <p:spPr>
          <a:xfrm>
            <a:off x="4686055" y="2379975"/>
            <a:ext cx="2705100" cy="1685925"/>
          </a:xfrm>
          <a:prstGeom prst="rect">
            <a:avLst/>
          </a:prstGeom>
        </p:spPr>
      </p:pic>
    </p:spTree>
    <p:extLst>
      <p:ext uri="{BB962C8B-B14F-4D97-AF65-F5344CB8AC3E}">
        <p14:creationId xmlns:p14="http://schemas.microsoft.com/office/powerpoint/2010/main" val="272946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12535"/>
            <a:ext cx="7772400" cy="1298222"/>
          </a:xfrm>
        </p:spPr>
        <p:txBody>
          <a:bodyPr anchor="ctr"/>
          <a:lstStyle/>
          <a:p>
            <a:pPr algn="ctr"/>
            <a:r>
              <a:rPr lang="en-US" dirty="0"/>
              <a:t>HOT TOPICS</a:t>
            </a:r>
          </a:p>
        </p:txBody>
      </p:sp>
      <p:sp>
        <p:nvSpPr>
          <p:cNvPr id="3" name="Text Placeholder 2"/>
          <p:cNvSpPr>
            <a:spLocks noGrp="1"/>
          </p:cNvSpPr>
          <p:nvPr>
            <p:ph type="body" idx="1"/>
          </p:nvPr>
        </p:nvSpPr>
        <p:spPr>
          <a:xfrm>
            <a:off x="722313" y="2325511"/>
            <a:ext cx="7772400" cy="970845"/>
          </a:xfrm>
        </p:spPr>
        <p:txBody>
          <a:bodyPr anchor="ctr"/>
          <a:lstStyle/>
          <a:p>
            <a:pPr algn="ctr"/>
            <a:r>
              <a:rPr lang="en-US" i="1" dirty="0"/>
              <a:t>Trending issues in workplace law</a:t>
            </a:r>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20</a:t>
            </a:fld>
            <a:endParaRPr lang="en-US" dirty="0"/>
          </a:p>
        </p:txBody>
      </p:sp>
    </p:spTree>
    <p:extLst>
      <p:ext uri="{BB962C8B-B14F-4D97-AF65-F5344CB8AC3E}">
        <p14:creationId xmlns:p14="http://schemas.microsoft.com/office/powerpoint/2010/main" val="2730293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effectLst>
                  <a:innerShdw blurRad="63500" dist="50800" dir="13500000">
                    <a:prstClr val="black">
                      <a:alpha val="50000"/>
                    </a:prstClr>
                  </a:innerShdw>
                </a:effectLst>
              </a:rPr>
              <a:t>Sexual Harassment</a:t>
            </a:r>
          </a:p>
        </p:txBody>
      </p:sp>
      <p:sp>
        <p:nvSpPr>
          <p:cNvPr id="3" name="Content Placeholder 2"/>
          <p:cNvSpPr>
            <a:spLocks noGrp="1"/>
          </p:cNvSpPr>
          <p:nvPr>
            <p:ph idx="1"/>
          </p:nvPr>
        </p:nvSpPr>
        <p:spPr>
          <a:xfrm>
            <a:off x="364732" y="2100543"/>
            <a:ext cx="8322068" cy="4525963"/>
          </a:xfrm>
        </p:spPr>
        <p:txBody>
          <a:bodyPr>
            <a:normAutofit/>
          </a:bodyPr>
          <a:lstStyle/>
          <a:p>
            <a:pPr>
              <a:spcAft>
                <a:spcPts val="1200"/>
              </a:spcAft>
            </a:pPr>
            <a:r>
              <a:rPr lang="en-US" sz="1800" b="1" i="1" dirty="0">
                <a:latin typeface="Arial" panose="020B0604020202020204" pitchFamily="34" charset="0"/>
                <a:cs typeface="Arial" panose="020B0604020202020204" pitchFamily="34" charset="0"/>
              </a:rPr>
              <a:t>The impacts of #</a:t>
            </a:r>
            <a:r>
              <a:rPr lang="en-US" sz="1800" b="1" i="1" dirty="0" err="1">
                <a:latin typeface="Arial" panose="020B0604020202020204" pitchFamily="34" charset="0"/>
                <a:cs typeface="Arial" panose="020B0604020202020204" pitchFamily="34" charset="0"/>
              </a:rPr>
              <a:t>MeToo</a:t>
            </a:r>
            <a:r>
              <a:rPr lang="en-US" sz="1800" b="1" i="1" dirty="0">
                <a:latin typeface="Arial" panose="020B0604020202020204" pitchFamily="34" charset="0"/>
                <a:cs typeface="Arial" panose="020B0604020202020204" pitchFamily="34" charset="0"/>
              </a:rPr>
              <a:t> are expected to continue to be felt</a:t>
            </a:r>
            <a:endParaRPr lang="en-US" sz="1800" b="1" dirty="0">
              <a:latin typeface="Arial" panose="020B0604020202020204" pitchFamily="34" charset="0"/>
              <a:cs typeface="Arial" panose="020B0604020202020204" pitchFamily="34" charset="0"/>
            </a:endParaRPr>
          </a:p>
          <a:p>
            <a:pPr lvl="1">
              <a:spcAft>
                <a:spcPts val="1200"/>
              </a:spcAft>
            </a:pPr>
            <a:r>
              <a:rPr lang="en-US" sz="1600" dirty="0">
                <a:latin typeface="Arial" panose="020B0604020202020204" pitchFamily="34" charset="0"/>
                <a:cs typeface="Arial" panose="020B0604020202020204" pitchFamily="34" charset="0"/>
              </a:rPr>
              <a:t>In 2018, the Connecticut legislature considered, but did not ultimately pass, comprehensive revisions to Connecticut law as it pertains to issues of harassment.</a:t>
            </a:r>
          </a:p>
          <a:p>
            <a:pPr lvl="1">
              <a:spcAft>
                <a:spcPts val="1200"/>
              </a:spcAft>
            </a:pPr>
            <a:r>
              <a:rPr lang="en-US" sz="1600" dirty="0">
                <a:latin typeface="Arial" panose="020B0604020202020204" pitchFamily="34" charset="0"/>
                <a:cs typeface="Arial" panose="020B0604020202020204" pitchFamily="34" charset="0"/>
              </a:rPr>
              <a:t>Legislation can be expected to be taken up again next year, which could entail any or all of the following:</a:t>
            </a:r>
          </a:p>
          <a:p>
            <a:pPr lvl="2">
              <a:spcAft>
                <a:spcPts val="1200"/>
              </a:spcAft>
            </a:pPr>
            <a:r>
              <a:rPr lang="en-US" sz="1400" dirty="0">
                <a:latin typeface="Arial" panose="020B0604020202020204" pitchFamily="34" charset="0"/>
                <a:cs typeface="Arial" panose="020B0604020202020204" pitchFamily="34" charset="0"/>
              </a:rPr>
              <a:t>Changes to statutory filing periods for claims of discrimination and harassment.</a:t>
            </a:r>
          </a:p>
          <a:p>
            <a:pPr lvl="2">
              <a:spcAft>
                <a:spcPts val="1200"/>
              </a:spcAft>
            </a:pPr>
            <a:r>
              <a:rPr lang="en-US" sz="1400" dirty="0">
                <a:latin typeface="Arial" panose="020B0604020202020204" pitchFamily="34" charset="0"/>
                <a:cs typeface="Arial" panose="020B0604020202020204" pitchFamily="34" charset="0"/>
              </a:rPr>
              <a:t>Changes to training requirements for employers, particularly smaller employers.</a:t>
            </a:r>
          </a:p>
          <a:p>
            <a:pPr lvl="2">
              <a:spcAft>
                <a:spcPts val="1200"/>
              </a:spcAft>
            </a:pPr>
            <a:r>
              <a:rPr lang="en-US" sz="1400" dirty="0">
                <a:latin typeface="Arial" panose="020B0604020202020204" pitchFamily="34" charset="0"/>
                <a:cs typeface="Arial" panose="020B0604020202020204" pitchFamily="34" charset="0"/>
              </a:rPr>
              <a:t>Changes to the law with respect to the enforceability/permissibility of confidentiality provisions in employee agreements, particularly where they pertain to claims of harassment.</a:t>
            </a:r>
          </a:p>
          <a:p>
            <a:pPr algn="just">
              <a:spcAft>
                <a:spcPts val="1200"/>
              </a:spcAft>
            </a:pPr>
            <a:endParaRPr lang="en-US" sz="1600" dirty="0">
              <a:solidFill>
                <a:schemeClr val="accent4"/>
              </a:solidFill>
            </a:endParaRPr>
          </a:p>
        </p:txBody>
      </p:sp>
      <p:sp>
        <p:nvSpPr>
          <p:cNvPr id="4" name="Slide Number Placeholder 3"/>
          <p:cNvSpPr>
            <a:spLocks noGrp="1"/>
          </p:cNvSpPr>
          <p:nvPr>
            <p:ph type="sldNum" sz="quarter" idx="12"/>
          </p:nvPr>
        </p:nvSpPr>
        <p:spPr/>
        <p:txBody>
          <a:bodyPr/>
          <a:lstStyle/>
          <a:p>
            <a:pPr>
              <a:defRPr/>
            </a:pPr>
            <a:fld id="{DB1C8967-CD80-48AC-84D7-DEA49E55CC33}" type="slidenum">
              <a:rPr lang="en-US" smtClean="0"/>
              <a:pPr>
                <a:defRPr/>
              </a:pPr>
              <a:t>21</a:t>
            </a:fld>
            <a:endParaRPr lang="en-US" dirty="0"/>
          </a:p>
        </p:txBody>
      </p:sp>
      <p:sp>
        <p:nvSpPr>
          <p:cNvPr id="5" name="Footer Placeholder 4"/>
          <p:cNvSpPr>
            <a:spLocks noGrp="1"/>
          </p:cNvSpPr>
          <p:nvPr>
            <p:ph type="ftr" sz="quarter" idx="11"/>
          </p:nvPr>
        </p:nvSpPr>
        <p:spPr/>
        <p:txBody>
          <a:bodyPr/>
          <a:lstStyle/>
          <a:p>
            <a:r>
              <a:rPr lang="en-US" dirty="0"/>
              <a:t>©2018 Jackson Lewis P.C.</a:t>
            </a:r>
          </a:p>
        </p:txBody>
      </p:sp>
      <p:pic>
        <p:nvPicPr>
          <p:cNvPr id="6" name="Picture 5"/>
          <p:cNvPicPr>
            <a:picLocks noChangeAspect="1"/>
          </p:cNvPicPr>
          <p:nvPr/>
        </p:nvPicPr>
        <p:blipFill>
          <a:blip r:embed="rId3"/>
          <a:stretch>
            <a:fillRect/>
          </a:stretch>
        </p:blipFill>
        <p:spPr>
          <a:xfrm>
            <a:off x="6181725" y="89180"/>
            <a:ext cx="2505075" cy="1828800"/>
          </a:xfrm>
          <a:prstGeom prst="rect">
            <a:avLst/>
          </a:prstGeom>
        </p:spPr>
      </p:pic>
    </p:spTree>
    <p:extLst>
      <p:ext uri="{BB962C8B-B14F-4D97-AF65-F5344CB8AC3E}">
        <p14:creationId xmlns:p14="http://schemas.microsoft.com/office/powerpoint/2010/main" val="1347661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Paid Family and Medical Leave</a:t>
            </a:r>
          </a:p>
        </p:txBody>
      </p:sp>
      <p:sp>
        <p:nvSpPr>
          <p:cNvPr id="3" name="Content Placeholder 2"/>
          <p:cNvSpPr>
            <a:spLocks noGrp="1"/>
          </p:cNvSpPr>
          <p:nvPr>
            <p:ph idx="1"/>
          </p:nvPr>
        </p:nvSpPr>
        <p:spPr>
          <a:xfrm>
            <a:off x="276726" y="1603509"/>
            <a:ext cx="8590547" cy="4953702"/>
          </a:xfrm>
        </p:spPr>
        <p:txBody>
          <a:bodyPr>
            <a:normAutofit/>
          </a:bodyPr>
          <a:lstStyle/>
          <a:p>
            <a:pPr>
              <a:spcAft>
                <a:spcPts val="1200"/>
              </a:spcAft>
            </a:pPr>
            <a:r>
              <a:rPr lang="en-US" b="1" dirty="0"/>
              <a:t>Paid Family and Medical Leave</a:t>
            </a:r>
          </a:p>
          <a:p>
            <a:pPr lvl="1">
              <a:spcAft>
                <a:spcPts val="1200"/>
              </a:spcAft>
            </a:pPr>
            <a:r>
              <a:rPr lang="en-US" sz="1800" dirty="0"/>
              <a:t>Connecticut has been investigating the concept of establishing a program providing Connecticut employees with paid family and medical leave for years.</a:t>
            </a:r>
          </a:p>
          <a:p>
            <a:pPr lvl="1">
              <a:spcAft>
                <a:spcPts val="1200"/>
              </a:spcAft>
            </a:pPr>
            <a:r>
              <a:rPr lang="en-US" sz="1800" dirty="0"/>
              <a:t>The concept of any such program has, to date, focused on a payroll tax on all employee paychecks going into a fund administered by the State of Connecticut, which would disburse benefits to qualifying individuals when they take family and medical leave. </a:t>
            </a:r>
          </a:p>
          <a:p>
            <a:pPr marL="457200" lvl="1" indent="0">
              <a:spcAft>
                <a:spcPts val="1200"/>
              </a:spcAft>
              <a:buNone/>
            </a:pPr>
            <a:endParaRPr lang="en-US" sz="1600" dirty="0"/>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22</a:t>
            </a:fld>
            <a:endParaRPr lang="en-US" dirty="0"/>
          </a:p>
        </p:txBody>
      </p:sp>
      <p:pic>
        <p:nvPicPr>
          <p:cNvPr id="6" name="Picture 5"/>
          <p:cNvPicPr>
            <a:picLocks noChangeAspect="1"/>
          </p:cNvPicPr>
          <p:nvPr/>
        </p:nvPicPr>
        <p:blipFill>
          <a:blip r:embed="rId3"/>
          <a:stretch>
            <a:fillRect/>
          </a:stretch>
        </p:blipFill>
        <p:spPr>
          <a:xfrm>
            <a:off x="4748212" y="4234661"/>
            <a:ext cx="2543175" cy="1800225"/>
          </a:xfrm>
          <a:prstGeom prst="rect">
            <a:avLst/>
          </a:prstGeom>
        </p:spPr>
      </p:pic>
    </p:spTree>
    <p:extLst>
      <p:ext uri="{BB962C8B-B14F-4D97-AF65-F5344CB8AC3E}">
        <p14:creationId xmlns:p14="http://schemas.microsoft.com/office/powerpoint/2010/main" val="3559439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Jury Verdict Trends 	</a:t>
            </a:r>
          </a:p>
        </p:txBody>
      </p:sp>
      <p:sp>
        <p:nvSpPr>
          <p:cNvPr id="3" name="Content Placeholder 2"/>
          <p:cNvSpPr>
            <a:spLocks noGrp="1"/>
          </p:cNvSpPr>
          <p:nvPr>
            <p:ph idx="1"/>
          </p:nvPr>
        </p:nvSpPr>
        <p:spPr>
          <a:xfrm>
            <a:off x="457200" y="2003413"/>
            <a:ext cx="8229600" cy="4122750"/>
          </a:xfrm>
        </p:spPr>
        <p:txBody>
          <a:bodyPr>
            <a:normAutofit fontScale="77500" lnSpcReduction="20000"/>
          </a:bodyPr>
          <a:lstStyle/>
          <a:p>
            <a:pPr marL="0" indent="0" algn="ctr">
              <a:buNone/>
            </a:pPr>
            <a:r>
              <a:rPr lang="en-US" sz="2200" b="1" dirty="0"/>
              <a:t>Nationally, the highest awards from juries came when employers failed to follow their own policies and procedures</a:t>
            </a:r>
            <a:endParaRPr lang="en-US" dirty="0"/>
          </a:p>
          <a:p>
            <a:pPr lvl="1" algn="just"/>
            <a:endParaRPr lang="en-US" sz="1700" b="1" i="1" dirty="0"/>
          </a:p>
          <a:p>
            <a:pPr algn="just"/>
            <a:r>
              <a:rPr lang="en-US" sz="2100" b="1" i="1" dirty="0"/>
              <a:t>Hudson v. Beverly Fabrics, Inc.</a:t>
            </a:r>
            <a:r>
              <a:rPr lang="en-US" sz="2100" dirty="0"/>
              <a:t>: Verdict of $2.6 million when employer failed to adequately investigate Plaintiff’s claim of same-sex sexual harassment. (Sup. Ct., Calif., March 2018).</a:t>
            </a:r>
          </a:p>
          <a:p>
            <a:pPr marL="457200" lvl="1" indent="0">
              <a:buNone/>
            </a:pPr>
            <a:endParaRPr lang="en-US" sz="1700" dirty="0"/>
          </a:p>
          <a:p>
            <a:pPr algn="just"/>
            <a:r>
              <a:rPr lang="en-US" sz="2100" b="1" i="1" dirty="0" err="1"/>
              <a:t>Moland</a:t>
            </a:r>
            <a:r>
              <a:rPr lang="en-US" sz="2100" b="1" i="1" dirty="0"/>
              <a:t> v. </a:t>
            </a:r>
            <a:r>
              <a:rPr lang="en-US" sz="2100" b="1" i="1" dirty="0" err="1"/>
              <a:t>McWane</a:t>
            </a:r>
            <a:r>
              <a:rPr lang="en-US" sz="2100" b="1" i="1" dirty="0"/>
              <a:t>, Inc.</a:t>
            </a:r>
            <a:r>
              <a:rPr lang="en-US" sz="2100" dirty="0"/>
              <a:t>:  Verdict of $16.6M ($13.8M punitive damages) when company terminated Plaintiff (the first African American supervisor at his facility) for “not getting along” with co-workers at conclusion of company’s internal investigation into his race discrimination claim, including complaints that supervisors and high-ranking management called Plaintiff the N-word behind his back. (Sup. Ct. Calif., July 2018)</a:t>
            </a:r>
          </a:p>
          <a:p>
            <a:pPr lvl="1"/>
            <a:endParaRPr lang="en-US" sz="1700" dirty="0"/>
          </a:p>
          <a:p>
            <a:pPr algn="just"/>
            <a:r>
              <a:rPr lang="en-US" sz="2100" b="1" i="1" dirty="0"/>
              <a:t>Axel v. Fields Motorcars of Florida, Inc.</a:t>
            </a:r>
            <a:r>
              <a:rPr lang="en-US" sz="2100" dirty="0"/>
              <a:t>: Verdict of $4.5 million when employer failed to follow its progressive discipline policy for terminally-ill Plaintiff, but did follow progressive discipline for similar conduct by non-terminally-ill employees. (M.D. Fla., May 29, 2017).</a:t>
            </a:r>
          </a:p>
          <a:p>
            <a:pPr marL="457200" lvl="1" indent="0">
              <a:buNone/>
            </a:pPr>
            <a:endParaRPr lang="en-US" dirty="0"/>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23</a:t>
            </a:fld>
            <a:endParaRPr lang="en-US" dirty="0"/>
          </a:p>
        </p:txBody>
      </p:sp>
      <p:pic>
        <p:nvPicPr>
          <p:cNvPr id="6" name="Picture 5"/>
          <p:cNvPicPr>
            <a:picLocks noChangeAspect="1"/>
          </p:cNvPicPr>
          <p:nvPr/>
        </p:nvPicPr>
        <p:blipFill>
          <a:blip r:embed="rId3"/>
          <a:stretch>
            <a:fillRect/>
          </a:stretch>
        </p:blipFill>
        <p:spPr>
          <a:xfrm>
            <a:off x="261620" y="0"/>
            <a:ext cx="2466975" cy="1857375"/>
          </a:xfrm>
          <a:prstGeom prst="rect">
            <a:avLst/>
          </a:prstGeom>
        </p:spPr>
      </p:pic>
    </p:spTree>
    <p:extLst>
      <p:ext uri="{BB962C8B-B14F-4D97-AF65-F5344CB8AC3E}">
        <p14:creationId xmlns:p14="http://schemas.microsoft.com/office/powerpoint/2010/main" val="3806279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82065"/>
            <a:ext cx="7772400" cy="1362075"/>
          </a:xfrm>
        </p:spPr>
        <p:txBody>
          <a:bodyPr>
            <a:normAutofit/>
          </a:bodyPr>
          <a:lstStyle/>
          <a:p>
            <a:pPr algn="ctr"/>
            <a:r>
              <a:rPr lang="en-US" sz="4800" dirty="0"/>
              <a:t>Questions?</a:t>
            </a:r>
          </a:p>
        </p:txBody>
      </p:sp>
      <p:sp>
        <p:nvSpPr>
          <p:cNvPr id="3" name="Text Placeholder 2"/>
          <p:cNvSpPr>
            <a:spLocks noGrp="1"/>
          </p:cNvSpPr>
          <p:nvPr>
            <p:ph type="body" idx="1"/>
          </p:nvPr>
        </p:nvSpPr>
        <p:spPr>
          <a:xfrm>
            <a:off x="852942" y="4109157"/>
            <a:ext cx="7772400" cy="2023288"/>
          </a:xfrm>
        </p:spPr>
        <p:txBody>
          <a:bodyPr/>
          <a:lstStyle/>
          <a:p>
            <a:pPr algn="ctr"/>
            <a:endParaRPr lang="en-US" dirty="0">
              <a:hlinkClick r:id="rId3"/>
            </a:endParaRPr>
          </a:p>
          <a:p>
            <a:pPr algn="ctr"/>
            <a:r>
              <a:rPr lang="en-US" dirty="0"/>
              <a:t> </a:t>
            </a:r>
          </a:p>
          <a:p>
            <a:pPr algn="ctr"/>
            <a:r>
              <a:rPr lang="en-US" dirty="0">
                <a:hlinkClick r:id="rId4"/>
              </a:rPr>
              <a:t>Holly.Cini@jacksonlewis.com</a:t>
            </a:r>
            <a:endParaRPr lang="en-US" dirty="0"/>
          </a:p>
          <a:p>
            <a:pPr algn="ctr"/>
            <a:endParaRPr lang="en-US" dirty="0"/>
          </a:p>
          <a:p>
            <a:pPr algn="ctr"/>
            <a:endParaRPr lang="en-US" dirty="0"/>
          </a:p>
          <a:p>
            <a:pPr algn="ctr"/>
            <a:endParaRPr lang="en-US" dirty="0"/>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24</a:t>
            </a:fld>
            <a:endParaRPr lang="en-US" dirty="0"/>
          </a:p>
        </p:txBody>
      </p:sp>
    </p:spTree>
    <p:extLst>
      <p:ext uri="{BB962C8B-B14F-4D97-AF65-F5344CB8AC3E}">
        <p14:creationId xmlns:p14="http://schemas.microsoft.com/office/powerpoint/2010/main" val="3550795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7212" y="264791"/>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spc="50" dirty="0">
                <a:ln w="11430"/>
                <a:solidFill>
                  <a:schemeClr val="bg1"/>
                </a:solidFill>
                <a:effectLst>
                  <a:outerShdw blurRad="76200" dist="50800" dir="5400000" algn="tl" rotWithShape="0">
                    <a:srgbClr val="000000">
                      <a:alpha val="65000"/>
                    </a:srgbClr>
                  </a:outerShdw>
                </a:effectLst>
              </a:rPr>
              <a:t>Thank You!</a:t>
            </a:r>
          </a:p>
        </p:txBody>
      </p:sp>
      <p:pic>
        <p:nvPicPr>
          <p:cNvPr id="11" name="Picture 10"/>
          <p:cNvPicPr/>
          <p:nvPr/>
        </p:nvPicPr>
        <p:blipFill>
          <a:blip r:embed="rId3" cstate="screen"/>
          <a:srcRect/>
          <a:stretch>
            <a:fillRect/>
          </a:stretch>
        </p:blipFill>
        <p:spPr bwMode="auto">
          <a:xfrm>
            <a:off x="3190875" y="4648200"/>
            <a:ext cx="2962275" cy="790575"/>
          </a:xfrm>
          <a:prstGeom prst="rect">
            <a:avLst/>
          </a:prstGeom>
          <a:noFill/>
          <a:ln w="9525">
            <a:noFill/>
            <a:miter lim="800000"/>
            <a:headEnd/>
            <a:tailEnd/>
          </a:ln>
        </p:spPr>
      </p:pic>
      <p:pic>
        <p:nvPicPr>
          <p:cNvPr id="13" name="Picture 12" descr="AWD-46.jpg"/>
          <p:cNvPicPr/>
          <p:nvPr/>
        </p:nvPicPr>
        <p:blipFill>
          <a:blip r:embed="rId4" cstate="screen">
            <a:clrChange>
              <a:clrFrom>
                <a:srgbClr val="FDFDFD"/>
              </a:clrFrom>
              <a:clrTo>
                <a:srgbClr val="FDFDFD">
                  <a:alpha val="0"/>
                </a:srgbClr>
              </a:clrTo>
            </a:clrChange>
          </a:blip>
          <a:srcRect b="35180"/>
          <a:stretch>
            <a:fillRect/>
          </a:stretch>
        </p:blipFill>
        <p:spPr>
          <a:xfrm>
            <a:off x="2109787" y="2209800"/>
            <a:ext cx="5124450" cy="1733550"/>
          </a:xfrm>
          <a:prstGeom prst="rect">
            <a:avLst/>
          </a:prstGeom>
          <a:noFill/>
          <a:ln>
            <a:noFill/>
          </a:ln>
        </p:spPr>
      </p:pic>
      <p:grpSp>
        <p:nvGrpSpPr>
          <p:cNvPr id="16" name="Group 15"/>
          <p:cNvGrpSpPr/>
          <p:nvPr/>
        </p:nvGrpSpPr>
        <p:grpSpPr>
          <a:xfrm>
            <a:off x="228600" y="4038600"/>
            <a:ext cx="8686800" cy="354013"/>
            <a:chOff x="228600" y="4038600"/>
            <a:chExt cx="8686800" cy="354013"/>
          </a:xfrm>
        </p:grpSpPr>
        <p:sp>
          <p:nvSpPr>
            <p:cNvPr id="5122" name="Rectangle 2"/>
            <p:cNvSpPr>
              <a:spLocks noChangeArrowheads="1"/>
            </p:cNvSpPr>
            <p:nvPr/>
          </p:nvSpPr>
          <p:spPr bwMode="auto">
            <a:xfrm>
              <a:off x="228600" y="4038600"/>
              <a:ext cx="8686800" cy="354013"/>
            </a:xfrm>
            <a:prstGeom prst="rect">
              <a:avLst/>
            </a:prstGeom>
            <a:gradFill rotWithShape="0">
              <a:gsLst>
                <a:gs pos="0">
                  <a:srgbClr val="5C781E"/>
                </a:gs>
                <a:gs pos="50000">
                  <a:srgbClr val="82AB37"/>
                </a:gs>
                <a:gs pos="100000">
                  <a:srgbClr val="5C781E"/>
                </a:gs>
              </a:gsLst>
              <a:lin ang="5400000" scaled="1"/>
            </a:gradFill>
            <a:ln w="12700">
              <a:noFill/>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1066800" y="4038600"/>
              <a:ext cx="7010400" cy="338554"/>
            </a:xfrm>
            <a:prstGeom prst="rect">
              <a:avLst/>
            </a:prstGeom>
            <a:noFill/>
          </p:spPr>
          <p:txBody>
            <a:bodyPr wrap="square" rtlCol="0">
              <a:spAutoFit/>
            </a:bodyPr>
            <a:lstStyle/>
            <a:p>
              <a:pPr algn="ctr"/>
              <a:r>
                <a:rPr lang="en-US" sz="1600" b="1" spc="-50" dirty="0">
                  <a:ln w="13500">
                    <a:solidFill>
                      <a:schemeClr val="accent1">
                        <a:shade val="2500"/>
                        <a:alpha val="6500"/>
                      </a:schemeClr>
                    </a:solidFill>
                    <a:prstDash val="solid"/>
                  </a:ln>
                  <a:solidFill>
                    <a:schemeClr val="accent1">
                      <a:tint val="3000"/>
                      <a:alpha val="95000"/>
                    </a:schemeClr>
                  </a:solidFill>
                  <a:effectLst>
                    <a:outerShdw blurRad="165100" dist="38100" dir="2700000" algn="tl" rotWithShape="0">
                      <a:prstClr val="black">
                        <a:alpha val="76000"/>
                      </a:prstClr>
                    </a:outerShdw>
                  </a:effectLst>
                  <a:latin typeface="Franklin Gothic Demi" pitchFamily="34" charset="0"/>
                </a:rPr>
                <a:t>Workplace law. In four time zones and 59 major locations coast to coast.</a:t>
              </a:r>
            </a:p>
          </p:txBody>
        </p:sp>
      </p:grpSp>
      <p:sp>
        <p:nvSpPr>
          <p:cNvPr id="2" name="Slide Number Placeholder 1"/>
          <p:cNvSpPr>
            <a:spLocks noGrp="1"/>
          </p:cNvSpPr>
          <p:nvPr>
            <p:ph type="sldNum" sz="quarter" idx="12"/>
          </p:nvPr>
        </p:nvSpPr>
        <p:spPr/>
        <p:txBody>
          <a:bodyPr/>
          <a:lstStyle/>
          <a:p>
            <a:pPr>
              <a:defRPr/>
            </a:pPr>
            <a:fld id="{882F5883-E7DC-4E0D-84C8-91664C94FBA3}" type="slidenum">
              <a:rPr lang="en-US" smtClean="0"/>
              <a:pPr>
                <a:defRPr/>
              </a:pPr>
              <a:t>25</a:t>
            </a:fld>
            <a:endParaRPr lang="en-US" dirty="0"/>
          </a:p>
        </p:txBody>
      </p:sp>
    </p:spTree>
    <p:extLst>
      <p:ext uri="{BB962C8B-B14F-4D97-AF65-F5344CB8AC3E}">
        <p14:creationId xmlns:p14="http://schemas.microsoft.com/office/powerpoint/2010/main" val="288405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12535"/>
            <a:ext cx="7772400" cy="1298222"/>
          </a:xfrm>
        </p:spPr>
        <p:txBody>
          <a:bodyPr anchor="ctr">
            <a:normAutofit fontScale="90000"/>
          </a:bodyPr>
          <a:lstStyle/>
          <a:p>
            <a:pPr algn="ctr"/>
            <a:r>
              <a:rPr lang="en-US" dirty="0"/>
              <a:t>Legislative developments </a:t>
            </a:r>
          </a:p>
        </p:txBody>
      </p:sp>
      <p:sp>
        <p:nvSpPr>
          <p:cNvPr id="3" name="Text Placeholder 2"/>
          <p:cNvSpPr>
            <a:spLocks noGrp="1"/>
          </p:cNvSpPr>
          <p:nvPr>
            <p:ph type="body" idx="1"/>
          </p:nvPr>
        </p:nvSpPr>
        <p:spPr>
          <a:xfrm>
            <a:off x="722313" y="2325511"/>
            <a:ext cx="7772400" cy="970845"/>
          </a:xfrm>
        </p:spPr>
        <p:txBody>
          <a:bodyPr anchor="ctr"/>
          <a:lstStyle/>
          <a:p>
            <a:pPr algn="ctr"/>
            <a:r>
              <a:rPr lang="en-US" i="1" dirty="0"/>
              <a:t>Trending issues in workplace law</a:t>
            </a:r>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3</a:t>
            </a:fld>
            <a:endParaRPr lang="en-US" dirty="0"/>
          </a:p>
        </p:txBody>
      </p:sp>
    </p:spTree>
    <p:extLst>
      <p:ext uri="{BB962C8B-B14F-4D97-AF65-F5344CB8AC3E}">
        <p14:creationId xmlns:p14="http://schemas.microsoft.com/office/powerpoint/2010/main" val="1431931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innerShdw blurRad="63500" dist="50800" dir="13500000">
                    <a:prstClr val="black">
                      <a:alpha val="50000"/>
                    </a:prstClr>
                  </a:innerShdw>
                </a:effectLst>
              </a:rPr>
              <a:t>New CT Laws</a:t>
            </a:r>
          </a:p>
        </p:txBody>
      </p:sp>
      <p:sp>
        <p:nvSpPr>
          <p:cNvPr id="3" name="Content Placeholder 2"/>
          <p:cNvSpPr>
            <a:spLocks noGrp="1"/>
          </p:cNvSpPr>
          <p:nvPr>
            <p:ph idx="1"/>
          </p:nvPr>
        </p:nvSpPr>
        <p:spPr>
          <a:xfrm>
            <a:off x="457200" y="1478843"/>
            <a:ext cx="8420928" cy="4965101"/>
          </a:xfrm>
        </p:spPr>
        <p:txBody>
          <a:bodyPr>
            <a:noAutofit/>
          </a:bodyPr>
          <a:lstStyle/>
          <a:p>
            <a:pPr>
              <a:spcAft>
                <a:spcPts val="600"/>
              </a:spcAft>
            </a:pPr>
            <a:r>
              <a:rPr lang="en-US" b="1" i="1" dirty="0"/>
              <a:t>Pay Equity Legislation</a:t>
            </a:r>
          </a:p>
          <a:p>
            <a:pPr lvl="1" algn="just">
              <a:spcAft>
                <a:spcPts val="600"/>
              </a:spcAft>
            </a:pPr>
            <a:r>
              <a:rPr lang="en-US" sz="1600" b="1" dirty="0"/>
              <a:t>Public Act No. 18-8 takes effect on January 1, 2019</a:t>
            </a:r>
          </a:p>
          <a:p>
            <a:pPr lvl="2" algn="just">
              <a:spcAft>
                <a:spcPts val="600"/>
              </a:spcAft>
            </a:pPr>
            <a:r>
              <a:rPr lang="en-US" sz="1200" b="1" dirty="0"/>
              <a:t>Previously, Connecticut law provided that employers could not:</a:t>
            </a:r>
          </a:p>
          <a:p>
            <a:pPr lvl="3" algn="just">
              <a:spcAft>
                <a:spcPts val="600"/>
              </a:spcAft>
            </a:pPr>
            <a:r>
              <a:rPr lang="en-US" sz="1000" dirty="0"/>
              <a:t>Prohibit employees from disclosing or discussing the amount of their wages with one another, provided the information was disclosed voluntarily.</a:t>
            </a:r>
          </a:p>
          <a:p>
            <a:pPr lvl="3" algn="just">
              <a:spcAft>
                <a:spcPts val="600"/>
              </a:spcAft>
            </a:pPr>
            <a:r>
              <a:rPr lang="en-US" sz="1000" dirty="0"/>
              <a:t>Prohibit employees from inquiring about one another’s wages.</a:t>
            </a:r>
          </a:p>
          <a:p>
            <a:pPr lvl="3" algn="just">
              <a:spcAft>
                <a:spcPts val="600"/>
              </a:spcAft>
            </a:pPr>
            <a:r>
              <a:rPr lang="en-US" sz="1000" dirty="0"/>
              <a:t>Require employees to sign waiver or other documents denying them the right to engage in the above activities.</a:t>
            </a:r>
          </a:p>
          <a:p>
            <a:pPr lvl="3" algn="just">
              <a:spcAft>
                <a:spcPts val="600"/>
              </a:spcAft>
            </a:pPr>
            <a:r>
              <a:rPr lang="en-US" sz="1000" dirty="0"/>
              <a:t>Discharge, discipline, discriminate, retaliate against, or otherwise penalize any employee who inquires about the wages of another employee.</a:t>
            </a:r>
          </a:p>
          <a:p>
            <a:pPr lvl="2" algn="just">
              <a:spcAft>
                <a:spcPts val="600"/>
              </a:spcAft>
            </a:pPr>
            <a:r>
              <a:rPr lang="en-US" sz="1200" b="1" dirty="0"/>
              <a:t>Public Act No. 18-8 provides that, in addition to the above restrictions, employers will no longer be permitted to inquire about a prospective employee’s wage and salary history unless a prospective employee has voluntarily disclosed such information or the employer is specifically authorized to do so by federal or state law.</a:t>
            </a:r>
          </a:p>
          <a:p>
            <a:pPr lvl="2" algn="just">
              <a:spcAft>
                <a:spcPts val="600"/>
              </a:spcAft>
            </a:pPr>
            <a:r>
              <a:rPr lang="en-US" sz="1200" b="1" dirty="0"/>
              <a:t>Employers may continue to inquire about other elements of a prospective employee’s previous compensation structure. </a:t>
            </a:r>
          </a:p>
          <a:p>
            <a:pPr lvl="3" algn="just">
              <a:spcAft>
                <a:spcPts val="600"/>
              </a:spcAft>
            </a:pPr>
            <a:r>
              <a:rPr lang="en-US" sz="1000" dirty="0"/>
              <a:t>For example, employers may still inquire whether a prospective employee was paid salary, by the hour, or received commissions. However, the law prohibits an employer from inquiring about the amount of salary or wages, the formulas used in commission or bonus plans, and similar information that would reveal the value of the elements of the employee’s previous compensation.</a:t>
            </a:r>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4</a:t>
            </a:fld>
            <a:endParaRPr lang="en-US" dirty="0"/>
          </a:p>
        </p:txBody>
      </p:sp>
      <p:pic>
        <p:nvPicPr>
          <p:cNvPr id="6" name="Picture 5"/>
          <p:cNvPicPr>
            <a:picLocks noChangeAspect="1"/>
          </p:cNvPicPr>
          <p:nvPr/>
        </p:nvPicPr>
        <p:blipFill>
          <a:blip r:embed="rId3"/>
          <a:stretch>
            <a:fillRect/>
          </a:stretch>
        </p:blipFill>
        <p:spPr>
          <a:xfrm>
            <a:off x="6501305" y="460016"/>
            <a:ext cx="2466975" cy="1847850"/>
          </a:xfrm>
          <a:prstGeom prst="rect">
            <a:avLst/>
          </a:prstGeom>
        </p:spPr>
      </p:pic>
    </p:spTree>
    <p:extLst>
      <p:ext uri="{BB962C8B-B14F-4D97-AF65-F5344CB8AC3E}">
        <p14:creationId xmlns:p14="http://schemas.microsoft.com/office/powerpoint/2010/main" val="342873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innerShdw blurRad="63500" dist="50800" dir="13500000">
                    <a:prstClr val="black">
                      <a:alpha val="50000"/>
                    </a:prstClr>
                  </a:innerShdw>
                </a:effectLst>
              </a:rPr>
              <a:t>New CT Laws </a:t>
            </a:r>
          </a:p>
        </p:txBody>
      </p:sp>
      <p:sp>
        <p:nvSpPr>
          <p:cNvPr id="3" name="Content Placeholder 2"/>
          <p:cNvSpPr>
            <a:spLocks noGrp="1"/>
          </p:cNvSpPr>
          <p:nvPr>
            <p:ph idx="1"/>
          </p:nvPr>
        </p:nvSpPr>
        <p:spPr>
          <a:xfrm>
            <a:off x="457199" y="1467556"/>
            <a:ext cx="8373979" cy="4987879"/>
          </a:xfrm>
        </p:spPr>
        <p:txBody>
          <a:bodyPr>
            <a:normAutofit/>
          </a:bodyPr>
          <a:lstStyle/>
          <a:p>
            <a:pPr>
              <a:spcBef>
                <a:spcPts val="600"/>
              </a:spcBef>
              <a:spcAft>
                <a:spcPts val="1200"/>
              </a:spcAft>
            </a:pPr>
            <a:r>
              <a:rPr lang="en-US" sz="2000" b="1" i="1" dirty="0"/>
              <a:t>An Act Concerning Minimum Employee Wages for Providers of State-Administered Services for Persons with Intellectual Disabilities</a:t>
            </a:r>
          </a:p>
          <a:p>
            <a:pPr lvl="1">
              <a:spcBef>
                <a:spcPts val="0"/>
              </a:spcBef>
              <a:spcAft>
                <a:spcPts val="600"/>
              </a:spcAft>
            </a:pPr>
            <a:r>
              <a:rPr lang="en-US" sz="1600" b="1" i="1" dirty="0"/>
              <a:t>Special Act No. 18-5 </a:t>
            </a:r>
            <a:r>
              <a:rPr lang="en-US" sz="1600" dirty="0"/>
              <a:t>(Effective 07/01/2018)</a:t>
            </a:r>
          </a:p>
          <a:p>
            <a:pPr lvl="1">
              <a:spcBef>
                <a:spcPts val="0"/>
              </a:spcBef>
              <a:spcAft>
                <a:spcPts val="600"/>
              </a:spcAft>
            </a:pPr>
            <a:r>
              <a:rPr lang="en-US" sz="1600" dirty="0"/>
              <a:t>Provides that the CT Dept. of Developmental Services may allocate funds to increase wages of certain employees providing services to individuals authorized to receive supports and services through DDS beginning on January 1, 2019. </a:t>
            </a:r>
          </a:p>
          <a:p>
            <a:pPr>
              <a:spcBef>
                <a:spcPts val="0"/>
              </a:spcBef>
              <a:spcAft>
                <a:spcPts val="600"/>
              </a:spcAft>
            </a:pPr>
            <a:r>
              <a:rPr lang="en-US" sz="2100" b="1" i="1" dirty="0"/>
              <a:t>An Act Concerning Employee Notification of Requests Made Under the Freedom of Information Act</a:t>
            </a:r>
            <a:endParaRPr lang="en-US" sz="2100" dirty="0"/>
          </a:p>
          <a:p>
            <a:pPr lvl="1">
              <a:spcBef>
                <a:spcPts val="0"/>
              </a:spcBef>
              <a:spcAft>
                <a:spcPts val="600"/>
              </a:spcAft>
            </a:pPr>
            <a:r>
              <a:rPr lang="en-US" sz="1600" b="1" i="1" dirty="0"/>
              <a:t>Public Act No. 18-93 </a:t>
            </a:r>
            <a:r>
              <a:rPr lang="en-US" sz="1600" dirty="0"/>
              <a:t>(Effective 10/01/2018)</a:t>
            </a:r>
          </a:p>
          <a:p>
            <a:pPr lvl="1">
              <a:spcBef>
                <a:spcPts val="0"/>
              </a:spcBef>
              <a:spcAft>
                <a:spcPts val="600"/>
              </a:spcAft>
            </a:pPr>
            <a:r>
              <a:rPr lang="en-US" sz="1600" dirty="0"/>
              <a:t>Requires agencies that receive FOIA requests to notify employees whose personnel, medical, or other similar files are affected.</a:t>
            </a:r>
          </a:p>
          <a:p>
            <a:pPr lvl="1">
              <a:spcBef>
                <a:spcPts val="0"/>
              </a:spcBef>
              <a:spcAft>
                <a:spcPts val="600"/>
              </a:spcAft>
            </a:pPr>
            <a:r>
              <a:rPr lang="en-US" sz="1600" dirty="0"/>
              <a:t>Private employers, while not affected, should consider best practices when faced with legal process requesting employee personnel file information.</a:t>
            </a:r>
          </a:p>
          <a:p>
            <a:pPr lvl="1">
              <a:spcBef>
                <a:spcPts val="0"/>
              </a:spcBef>
              <a:spcAft>
                <a:spcPts val="600"/>
              </a:spcAft>
            </a:pPr>
            <a:endParaRPr lang="en-US" sz="1900" dirty="0"/>
          </a:p>
          <a:p>
            <a:endParaRPr lang="en-US" dirty="0"/>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5</a:t>
            </a:fld>
            <a:endParaRPr lang="en-US" dirty="0"/>
          </a:p>
        </p:txBody>
      </p:sp>
    </p:spTree>
    <p:extLst>
      <p:ext uri="{BB962C8B-B14F-4D97-AF65-F5344CB8AC3E}">
        <p14:creationId xmlns:p14="http://schemas.microsoft.com/office/powerpoint/2010/main" val="1781237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12535"/>
            <a:ext cx="7772400" cy="1298222"/>
          </a:xfrm>
        </p:spPr>
        <p:txBody>
          <a:bodyPr anchor="ctr"/>
          <a:lstStyle/>
          <a:p>
            <a:pPr algn="ctr"/>
            <a:r>
              <a:rPr lang="en-US" dirty="0"/>
              <a:t>SUPREME COURT UPDATE</a:t>
            </a:r>
          </a:p>
        </p:txBody>
      </p:sp>
      <p:sp>
        <p:nvSpPr>
          <p:cNvPr id="3" name="Text Placeholder 2"/>
          <p:cNvSpPr>
            <a:spLocks noGrp="1"/>
          </p:cNvSpPr>
          <p:nvPr>
            <p:ph type="body" idx="1"/>
          </p:nvPr>
        </p:nvSpPr>
        <p:spPr>
          <a:xfrm>
            <a:off x="722313" y="2325511"/>
            <a:ext cx="7772400" cy="970845"/>
          </a:xfrm>
        </p:spPr>
        <p:txBody>
          <a:bodyPr anchor="ctr"/>
          <a:lstStyle/>
          <a:p>
            <a:pPr algn="ctr"/>
            <a:r>
              <a:rPr lang="en-US" i="1" dirty="0"/>
              <a:t>Trending issues in workplace law</a:t>
            </a:r>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6</a:t>
            </a:fld>
            <a:endParaRPr lang="en-US" dirty="0"/>
          </a:p>
        </p:txBody>
      </p:sp>
    </p:spTree>
    <p:extLst>
      <p:ext uri="{BB962C8B-B14F-4D97-AF65-F5344CB8AC3E}">
        <p14:creationId xmlns:p14="http://schemas.microsoft.com/office/powerpoint/2010/main" val="45397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©2016 Jackson Lewis P.C.</a:t>
            </a:r>
            <a:endParaRPr lang="en-US" dirty="0"/>
          </a:p>
        </p:txBody>
      </p:sp>
      <p:sp>
        <p:nvSpPr>
          <p:cNvPr id="5" name="Slide Number Placeholder 4"/>
          <p:cNvSpPr>
            <a:spLocks noGrp="1"/>
          </p:cNvSpPr>
          <p:nvPr>
            <p:ph type="sldNum" sz="quarter" idx="12"/>
          </p:nvPr>
        </p:nvSpPr>
        <p:spPr/>
        <p:txBody>
          <a:bodyPr/>
          <a:lstStyle/>
          <a:p>
            <a:fld id="{72EE7D79-36E9-3D41-96B0-913DC9CF5219}" type="slidenum">
              <a:rPr lang="en-US" smtClean="0"/>
              <a:t>7</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213095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U.S. Supreme Court Update</a:t>
            </a:r>
          </a:p>
        </p:txBody>
      </p:sp>
      <p:sp>
        <p:nvSpPr>
          <p:cNvPr id="3" name="Content Placeholder 2"/>
          <p:cNvSpPr>
            <a:spLocks noGrp="1"/>
          </p:cNvSpPr>
          <p:nvPr>
            <p:ph idx="1"/>
          </p:nvPr>
        </p:nvSpPr>
        <p:spPr>
          <a:xfrm>
            <a:off x="457200" y="1767568"/>
            <a:ext cx="8229600" cy="4676375"/>
          </a:xfrm>
        </p:spPr>
        <p:txBody>
          <a:bodyPr>
            <a:noAutofit/>
          </a:bodyPr>
          <a:lstStyle/>
          <a:p>
            <a:pPr lvl="1" algn="just">
              <a:buClr>
                <a:srgbClr val="7DC515"/>
              </a:buClr>
              <a:buSzPct val="60000"/>
              <a:buFont typeface="Wingdings" panose="05000000000000000000" pitchFamily="2" charset="2"/>
              <a:buChar char="u"/>
            </a:pPr>
            <a:r>
              <a:rPr lang="en-US" sz="1400" b="1" dirty="0"/>
              <a:t>Agreements Requiring Individualized Arbitration Are Enforceable.</a:t>
            </a:r>
            <a:r>
              <a:rPr lang="en-US" sz="1400" dirty="0"/>
              <a:t>  The Supreme Court ruled (5-4) that the Federal Arbitration Act requires enforcement of arbitration agreements as-drafted—including when they require individualized proceedings.  Class and collective actions are not “concerted activities” protected by §7 of the National Labor Relations Act, and the NLRA does not override the Arbitration Act (rejecting 2012 National Labor Relations Board opinion suggesting otherwise).  </a:t>
            </a:r>
            <a:r>
              <a:rPr lang="en-US" sz="1400" i="1" dirty="0"/>
              <a:t>Epic Sys. Corp. v. Lewis</a:t>
            </a:r>
            <a:r>
              <a:rPr lang="en-US" sz="1400" dirty="0"/>
              <a:t> (May 2018).</a:t>
            </a:r>
          </a:p>
          <a:p>
            <a:pPr marL="457200" lvl="1" indent="0" algn="just">
              <a:buClr>
                <a:srgbClr val="7DC515"/>
              </a:buClr>
              <a:buSzPct val="60000"/>
              <a:buNone/>
            </a:pPr>
            <a:endParaRPr lang="en-US" sz="1400" dirty="0"/>
          </a:p>
          <a:p>
            <a:pPr lvl="1" algn="just">
              <a:buClr>
                <a:srgbClr val="7DC515"/>
              </a:buClr>
              <a:buSzPct val="60000"/>
              <a:buFont typeface="Wingdings" panose="05000000000000000000" pitchFamily="2" charset="2"/>
              <a:buChar char="u"/>
            </a:pPr>
            <a:r>
              <a:rPr lang="en-US" sz="1400" b="1" dirty="0"/>
              <a:t>FLSA Exemptions No Longer Construed “Narrowly.”  </a:t>
            </a:r>
            <a:r>
              <a:rPr lang="en-US" sz="1400" dirty="0"/>
              <a:t>Supreme Court held that Fair Labor Standards Act gives no “textual indication” that its exemptions should be construed narrowly, and there is no reason to give them anything other than a fair, rather than narrow, interpretation.  So-called “narrow construction” principle relies on flawed premise that the FLSA “pursues” a remedial purpose “at all costs.”  But FLSA exemptions are as much a part of FLSA’s purpose as overtime-pay requirement.  </a:t>
            </a:r>
            <a:r>
              <a:rPr lang="en-US" sz="1400" i="1" dirty="0"/>
              <a:t>Encino Motorcars v. Navarro </a:t>
            </a:r>
            <a:r>
              <a:rPr lang="en-US" sz="1400" dirty="0"/>
              <a:t>(Apr. 2018) (holding that automobile service advisers are exempt from overtime).</a:t>
            </a:r>
          </a:p>
          <a:p>
            <a:pPr marL="457200" lvl="1" indent="0" algn="just">
              <a:buClr>
                <a:srgbClr val="7DC515"/>
              </a:buClr>
              <a:buSzPct val="60000"/>
              <a:buNone/>
            </a:pPr>
            <a:endParaRPr lang="en-US" sz="1400" dirty="0"/>
          </a:p>
          <a:p>
            <a:pPr lvl="1" algn="just">
              <a:buClr>
                <a:srgbClr val="7DC515"/>
              </a:buClr>
              <a:buSzPct val="60000"/>
              <a:buFont typeface="Wingdings" panose="05000000000000000000" pitchFamily="2" charset="2"/>
              <a:buChar char="u"/>
            </a:pPr>
            <a:r>
              <a:rPr lang="en-US" sz="1400" b="1" dirty="0"/>
              <a:t>SEC “Whistleblower” Must Actually Blow Whistle To SEC.  </a:t>
            </a:r>
            <a:r>
              <a:rPr lang="en-US" sz="1400" dirty="0"/>
              <a:t>In </a:t>
            </a:r>
            <a:r>
              <a:rPr lang="en-US" sz="1400" i="1" dirty="0"/>
              <a:t>Digital Realty Trust v. Somers</a:t>
            </a:r>
            <a:r>
              <a:rPr lang="en-US" sz="1400" dirty="0"/>
              <a:t> (Feb. 2018), the Supreme Court unanimously ruled that internal complaint of suspected securities laws violations did not entitle employee to anti-retaliation relief under Dodd-Frank Act.  The Act defines “whistleblower” as individual who provides information to the SEC. </a:t>
            </a:r>
          </a:p>
          <a:p>
            <a:pPr marL="0" indent="0">
              <a:spcAft>
                <a:spcPts val="1200"/>
              </a:spcAft>
              <a:buNone/>
            </a:pPr>
            <a:endParaRPr lang="en-US" sz="2000" b="1" dirty="0"/>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8</a:t>
            </a:fld>
            <a:endParaRPr lang="en-US" dirty="0"/>
          </a:p>
        </p:txBody>
      </p:sp>
      <p:pic>
        <p:nvPicPr>
          <p:cNvPr id="7" name="Picture 6"/>
          <p:cNvPicPr>
            <a:picLocks noChangeAspect="1"/>
          </p:cNvPicPr>
          <p:nvPr/>
        </p:nvPicPr>
        <p:blipFill>
          <a:blip r:embed="rId3"/>
          <a:stretch>
            <a:fillRect/>
          </a:stretch>
        </p:blipFill>
        <p:spPr>
          <a:xfrm>
            <a:off x="6954593" y="146036"/>
            <a:ext cx="1732208" cy="1621531"/>
          </a:xfrm>
          <a:prstGeom prst="rect">
            <a:avLst/>
          </a:prstGeom>
        </p:spPr>
      </p:pic>
    </p:spTree>
    <p:extLst>
      <p:ext uri="{BB962C8B-B14F-4D97-AF65-F5344CB8AC3E}">
        <p14:creationId xmlns:p14="http://schemas.microsoft.com/office/powerpoint/2010/main" val="777955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U.S. Supreme Court Update</a:t>
            </a:r>
          </a:p>
        </p:txBody>
      </p:sp>
      <p:sp>
        <p:nvSpPr>
          <p:cNvPr id="3" name="Content Placeholder 2"/>
          <p:cNvSpPr>
            <a:spLocks noGrp="1"/>
          </p:cNvSpPr>
          <p:nvPr>
            <p:ph idx="1"/>
          </p:nvPr>
        </p:nvSpPr>
        <p:spPr>
          <a:xfrm>
            <a:off x="457200" y="1289039"/>
            <a:ext cx="8229600" cy="4710176"/>
          </a:xfrm>
        </p:spPr>
        <p:txBody>
          <a:bodyPr>
            <a:noAutofit/>
          </a:bodyPr>
          <a:lstStyle/>
          <a:p>
            <a:pPr>
              <a:spcAft>
                <a:spcPts val="1200"/>
              </a:spcAft>
            </a:pPr>
            <a:endParaRPr lang="en-US" sz="1800" b="1" dirty="0"/>
          </a:p>
          <a:p>
            <a:pPr algn="just">
              <a:spcAft>
                <a:spcPts val="1200"/>
              </a:spcAft>
            </a:pPr>
            <a:r>
              <a:rPr lang="en-US" sz="1400" b="1" dirty="0"/>
              <a:t>Public Sector Unions Cannot Force Non-members To Pay “Agency Fee.”</a:t>
            </a:r>
            <a:r>
              <a:rPr lang="en-US" sz="1400" dirty="0"/>
              <a:t>  State and public sector unions may no longer extract “agency fees” from non-consenting employees.  The First Amendment is violated when money is taken from nonconsenting employees of a public-sector union.  In 5-4 decision, the Court overruled prior precedent </a:t>
            </a:r>
            <a:r>
              <a:rPr lang="en-US" sz="1400" i="1" dirty="0" err="1"/>
              <a:t>Abood</a:t>
            </a:r>
            <a:r>
              <a:rPr lang="en-US" sz="1400" i="1" dirty="0"/>
              <a:t> v. Detroit Bd. of Ed. </a:t>
            </a:r>
            <a:r>
              <a:rPr lang="en-US" sz="1400" dirty="0"/>
              <a:t>(1977) as “poorly reasoned,” inconsistent with the First Amendment, and leading to practical problems and abuse.  </a:t>
            </a:r>
            <a:r>
              <a:rPr lang="en-US" sz="1400" i="1" dirty="0"/>
              <a:t>Janus v. AFSCME</a:t>
            </a:r>
            <a:r>
              <a:rPr lang="en-US" sz="1400" dirty="0"/>
              <a:t> (June 2018).</a:t>
            </a:r>
          </a:p>
          <a:p>
            <a:pPr algn="just">
              <a:spcAft>
                <a:spcPts val="1200"/>
              </a:spcAft>
            </a:pPr>
            <a:r>
              <a:rPr lang="en-US" sz="1400" b="1" dirty="0"/>
              <a:t>Commission Failed To Show Religious Neutrality.  </a:t>
            </a:r>
            <a:r>
              <a:rPr lang="en-US" sz="1400" dirty="0"/>
              <a:t>Colorado Civil Rights Commission failed to review baker’s objection to creating wedding cake for gay couple with religious neutrality required by the First Amendment.  The Commission’s public hearings evidenced open hostility to the baker’s religious beliefs.  Supreme Court did not reach merits of baker’s refusal to create wedding cake for the couple.  </a:t>
            </a:r>
            <a:r>
              <a:rPr lang="en-US" sz="1400" i="1" dirty="0"/>
              <a:t>Masterpiece Cake Shop, Ltd. v. Colo. Civil Rights Comm</a:t>
            </a:r>
            <a:r>
              <a:rPr lang="en-US" sz="1400" dirty="0"/>
              <a:t>. (June 2018).</a:t>
            </a:r>
          </a:p>
          <a:p>
            <a:pPr marL="0" indent="0">
              <a:spcAft>
                <a:spcPts val="1200"/>
              </a:spcAft>
              <a:buNone/>
            </a:pPr>
            <a:endParaRPr lang="en-US" sz="1400" dirty="0"/>
          </a:p>
        </p:txBody>
      </p:sp>
      <p:sp>
        <p:nvSpPr>
          <p:cNvPr id="4" name="Footer Placeholder 3"/>
          <p:cNvSpPr>
            <a:spLocks noGrp="1"/>
          </p:cNvSpPr>
          <p:nvPr>
            <p:ph type="ftr" sz="quarter" idx="11"/>
          </p:nvPr>
        </p:nvSpPr>
        <p:spPr/>
        <p:txBody>
          <a:bodyPr/>
          <a:lstStyle/>
          <a:p>
            <a:r>
              <a:rPr lang="en-US" dirty="0"/>
              <a:t>©2018 Jackson Lewis P.C.</a:t>
            </a:r>
          </a:p>
        </p:txBody>
      </p:sp>
      <p:sp>
        <p:nvSpPr>
          <p:cNvPr id="5" name="Slide Number Placeholder 4"/>
          <p:cNvSpPr>
            <a:spLocks noGrp="1"/>
          </p:cNvSpPr>
          <p:nvPr>
            <p:ph type="sldNum" sz="quarter" idx="12"/>
          </p:nvPr>
        </p:nvSpPr>
        <p:spPr/>
        <p:txBody>
          <a:bodyPr/>
          <a:lstStyle/>
          <a:p>
            <a:fld id="{72EE7D79-36E9-3D41-96B0-913DC9CF5219}" type="slidenum">
              <a:rPr lang="en-US" smtClean="0"/>
              <a:t>9</a:t>
            </a:fld>
            <a:endParaRPr lang="en-US" dirty="0"/>
          </a:p>
        </p:txBody>
      </p:sp>
      <p:pic>
        <p:nvPicPr>
          <p:cNvPr id="6" name="Picture 5"/>
          <p:cNvPicPr>
            <a:picLocks noChangeAspect="1"/>
          </p:cNvPicPr>
          <p:nvPr/>
        </p:nvPicPr>
        <p:blipFill>
          <a:blip r:embed="rId3"/>
          <a:stretch>
            <a:fillRect/>
          </a:stretch>
        </p:blipFill>
        <p:spPr>
          <a:xfrm>
            <a:off x="6955386" y="146038"/>
            <a:ext cx="1731414" cy="1621677"/>
          </a:xfrm>
          <a:prstGeom prst="rect">
            <a:avLst/>
          </a:prstGeom>
        </p:spPr>
      </p:pic>
    </p:spTree>
    <p:extLst>
      <p:ext uri="{BB962C8B-B14F-4D97-AF65-F5344CB8AC3E}">
        <p14:creationId xmlns:p14="http://schemas.microsoft.com/office/powerpoint/2010/main" val="4256337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6801</TotalTime>
  <Words>2376</Words>
  <Application>Microsoft Office PowerPoint</Application>
  <PresentationFormat>On-screen Show (4:3)</PresentationFormat>
  <Paragraphs>202</Paragraphs>
  <Slides>25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Franklin Gothic Demi</vt:lpstr>
      <vt:lpstr>Lucida Grande</vt:lpstr>
      <vt:lpstr>Wingdings</vt:lpstr>
      <vt:lpstr>Office Theme</vt:lpstr>
      <vt:lpstr>2018 Employment Law Update   HRLA  October 2018</vt:lpstr>
      <vt:lpstr>Agenda</vt:lpstr>
      <vt:lpstr>Legislative developments </vt:lpstr>
      <vt:lpstr>New CT Laws</vt:lpstr>
      <vt:lpstr>New CT Laws </vt:lpstr>
      <vt:lpstr>SUPREME COURT UPDATE</vt:lpstr>
      <vt:lpstr>PowerPoint Presentation</vt:lpstr>
      <vt:lpstr>U.S. Supreme Court Update</vt:lpstr>
      <vt:lpstr>U.S. Supreme Court Update</vt:lpstr>
      <vt:lpstr>U.S. Supreme Court</vt:lpstr>
      <vt:lpstr>Lessons from caselaw </vt:lpstr>
      <vt:lpstr>Second Circuit Update</vt:lpstr>
      <vt:lpstr>Connecticut Case Law</vt:lpstr>
      <vt:lpstr>Agency Actions</vt:lpstr>
      <vt:lpstr>Agency Action - EEOC</vt:lpstr>
      <vt:lpstr>Agency Action - CHRO</vt:lpstr>
      <vt:lpstr>Agency Action </vt:lpstr>
      <vt:lpstr>Agency Action </vt:lpstr>
      <vt:lpstr>Agency Action </vt:lpstr>
      <vt:lpstr>HOT TOPICS</vt:lpstr>
      <vt:lpstr>Sexual Harassment</vt:lpstr>
      <vt:lpstr>Paid Family and Medical Leave</vt:lpstr>
      <vt:lpstr>Jury Verdict Trends  </vt:lpstr>
      <vt:lpstr>Questions?</vt:lpstr>
      <vt:lpstr>Thank You!</vt:lpstr>
    </vt:vector>
  </TitlesOfParts>
  <Company>Jacksonlewis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Tollefson</dc:creator>
  <cp:lastModifiedBy>Amy Gendron</cp:lastModifiedBy>
  <cp:revision>292</cp:revision>
  <cp:lastPrinted>2017-11-07T18:14:09Z</cp:lastPrinted>
  <dcterms:created xsi:type="dcterms:W3CDTF">2015-12-03T18:13:06Z</dcterms:created>
  <dcterms:modified xsi:type="dcterms:W3CDTF">2018-10-17T00:35:18Z</dcterms:modified>
</cp:coreProperties>
</file>