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96" r:id="rId2"/>
    <p:sldId id="554" r:id="rId3"/>
    <p:sldId id="663" r:id="rId4"/>
    <p:sldId id="670" r:id="rId5"/>
    <p:sldId id="671" r:id="rId6"/>
    <p:sldId id="644" r:id="rId7"/>
    <p:sldId id="626" r:id="rId8"/>
    <p:sldId id="551" r:id="rId9"/>
    <p:sldId id="613" r:id="rId10"/>
    <p:sldId id="658" r:id="rId11"/>
    <p:sldId id="666" r:id="rId12"/>
    <p:sldId id="627" r:id="rId13"/>
    <p:sldId id="650" r:id="rId14"/>
    <p:sldId id="665" r:id="rId15"/>
    <p:sldId id="667" r:id="rId16"/>
    <p:sldId id="672" r:id="rId17"/>
    <p:sldId id="668" r:id="rId18"/>
    <p:sldId id="690" r:id="rId19"/>
    <p:sldId id="652" r:id="rId20"/>
    <p:sldId id="675" r:id="rId21"/>
    <p:sldId id="678" r:id="rId22"/>
    <p:sldId id="677" r:id="rId23"/>
    <p:sldId id="630" r:id="rId24"/>
    <p:sldId id="680" r:id="rId25"/>
    <p:sldId id="674" r:id="rId26"/>
    <p:sldId id="682" r:id="rId27"/>
    <p:sldId id="686" r:id="rId28"/>
    <p:sldId id="684" r:id="rId29"/>
    <p:sldId id="689" r:id="rId30"/>
    <p:sldId id="637" r:id="rId31"/>
    <p:sldId id="673" r:id="rId32"/>
    <p:sldId id="602" r:id="rId33"/>
    <p:sldId id="592" r:id="rId3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kubas, Sarah R. (Hartford)" initials="SSR(" lastIdx="1" clrIdx="0">
    <p:extLst>
      <p:ext uri="{19B8F6BF-5375-455C-9EA6-DF929625EA0E}">
        <p15:presenceInfo xmlns:p15="http://schemas.microsoft.com/office/powerpoint/2012/main" userId="S-1-5-21-1292428093-1454471165-1801674531-55764" providerId="AD"/>
      </p:ext>
    </p:extLst>
  </p:cmAuthor>
  <p:cmAuthor id="2" name="Simeonidis, Sara R. (Hartford)" initials="SSR(" lastIdx="1" clrIdx="1">
    <p:extLst>
      <p:ext uri="{19B8F6BF-5375-455C-9EA6-DF929625EA0E}">
        <p15:presenceInfo xmlns:p15="http://schemas.microsoft.com/office/powerpoint/2012/main" userId="S-1-5-21-1292428093-1454471165-1801674531-679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C515"/>
    <a:srgbClr val="76AA16"/>
    <a:srgbClr val="7CC80C"/>
    <a:srgbClr val="717384"/>
    <a:srgbClr val="406DB2"/>
    <a:srgbClr val="3B65A3"/>
    <a:srgbClr val="A5CE53"/>
    <a:srgbClr val="5183BB"/>
    <a:srgbClr val="94CCEA"/>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2" autoAdjust="0"/>
    <p:restoredTop sz="92621" autoAdjust="0"/>
  </p:normalViewPr>
  <p:slideViewPr>
    <p:cSldViewPr snapToGrid="0" snapToObjects="1">
      <p:cViewPr varScale="1">
        <p:scale>
          <a:sx n="60" d="100"/>
          <a:sy n="60" d="100"/>
        </p:scale>
        <p:origin x="810" y="6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895F853-43D8-3942-892C-2EA0358EE399}" type="datetimeFigureOut">
              <a:rPr lang="en-US" smtClean="0"/>
              <a:t>1/25/2019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A863604-E500-E949-8941-EBAF6F04864C}" type="slidenum">
              <a:rPr lang="en-US" smtClean="0"/>
              <a:t>‹#›</a:t>
            </a:fld>
            <a:endParaRPr lang="en-US" dirty="0"/>
          </a:p>
        </p:txBody>
      </p:sp>
    </p:spTree>
    <p:extLst>
      <p:ext uri="{BB962C8B-B14F-4D97-AF65-F5344CB8AC3E}">
        <p14:creationId xmlns:p14="http://schemas.microsoft.com/office/powerpoint/2010/main" val="15075856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F906711-025F-5B4E-851B-BF8FA62FC2C3}" type="datetimeFigureOut">
              <a:rPr lang="en-US" smtClean="0"/>
              <a:t>1/25/2019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7B0A294-9D90-E641-8EC1-3999F211BBF5}" type="slidenum">
              <a:rPr lang="en-US" smtClean="0"/>
              <a:t>‹#›</a:t>
            </a:fld>
            <a:endParaRPr lang="en-US" dirty="0"/>
          </a:p>
        </p:txBody>
      </p:sp>
    </p:spTree>
    <p:extLst>
      <p:ext uri="{BB962C8B-B14F-4D97-AF65-F5344CB8AC3E}">
        <p14:creationId xmlns:p14="http://schemas.microsoft.com/office/powerpoint/2010/main" val="213337782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1</a:t>
            </a:fld>
            <a:endParaRPr lang="en-US" dirty="0"/>
          </a:p>
        </p:txBody>
      </p:sp>
    </p:spTree>
    <p:extLst>
      <p:ext uri="{BB962C8B-B14F-4D97-AF65-F5344CB8AC3E}">
        <p14:creationId xmlns:p14="http://schemas.microsoft.com/office/powerpoint/2010/main" val="121951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10</a:t>
            </a:fld>
            <a:endParaRPr lang="en-US" dirty="0"/>
          </a:p>
        </p:txBody>
      </p:sp>
    </p:spTree>
    <p:extLst>
      <p:ext uri="{BB962C8B-B14F-4D97-AF65-F5344CB8AC3E}">
        <p14:creationId xmlns:p14="http://schemas.microsoft.com/office/powerpoint/2010/main" val="3271024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11</a:t>
            </a:fld>
            <a:endParaRPr lang="en-US" dirty="0"/>
          </a:p>
        </p:txBody>
      </p:sp>
    </p:spTree>
    <p:extLst>
      <p:ext uri="{BB962C8B-B14F-4D97-AF65-F5344CB8AC3E}">
        <p14:creationId xmlns:p14="http://schemas.microsoft.com/office/powerpoint/2010/main" val="3059803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12</a:t>
            </a:fld>
            <a:endParaRPr lang="en-US" dirty="0"/>
          </a:p>
        </p:txBody>
      </p:sp>
    </p:spTree>
    <p:extLst>
      <p:ext uri="{BB962C8B-B14F-4D97-AF65-F5344CB8AC3E}">
        <p14:creationId xmlns:p14="http://schemas.microsoft.com/office/powerpoint/2010/main" val="3395475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67B0A294-9D90-E641-8EC1-3999F211BBF5}" type="slidenum">
              <a:rPr lang="en-US" smtClean="0"/>
              <a:t>13</a:t>
            </a:fld>
            <a:endParaRPr lang="en-US" dirty="0"/>
          </a:p>
        </p:txBody>
      </p:sp>
    </p:spTree>
    <p:extLst>
      <p:ext uri="{BB962C8B-B14F-4D97-AF65-F5344CB8AC3E}">
        <p14:creationId xmlns:p14="http://schemas.microsoft.com/office/powerpoint/2010/main" val="405201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14</a:t>
            </a:fld>
            <a:endParaRPr lang="en-US" dirty="0"/>
          </a:p>
        </p:txBody>
      </p:sp>
    </p:spTree>
    <p:extLst>
      <p:ext uri="{BB962C8B-B14F-4D97-AF65-F5344CB8AC3E}">
        <p14:creationId xmlns:p14="http://schemas.microsoft.com/office/powerpoint/2010/main" val="3516897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15</a:t>
            </a:fld>
            <a:endParaRPr lang="en-US" dirty="0"/>
          </a:p>
        </p:txBody>
      </p:sp>
    </p:spTree>
    <p:extLst>
      <p:ext uri="{BB962C8B-B14F-4D97-AF65-F5344CB8AC3E}">
        <p14:creationId xmlns:p14="http://schemas.microsoft.com/office/powerpoint/2010/main" val="1087407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16</a:t>
            </a:fld>
            <a:endParaRPr lang="en-US" dirty="0"/>
          </a:p>
        </p:txBody>
      </p:sp>
    </p:spTree>
    <p:extLst>
      <p:ext uri="{BB962C8B-B14F-4D97-AF65-F5344CB8AC3E}">
        <p14:creationId xmlns:p14="http://schemas.microsoft.com/office/powerpoint/2010/main" val="2030265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17</a:t>
            </a:fld>
            <a:endParaRPr lang="en-US" dirty="0"/>
          </a:p>
        </p:txBody>
      </p:sp>
    </p:spTree>
    <p:extLst>
      <p:ext uri="{BB962C8B-B14F-4D97-AF65-F5344CB8AC3E}">
        <p14:creationId xmlns:p14="http://schemas.microsoft.com/office/powerpoint/2010/main" val="3013246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19</a:t>
            </a:fld>
            <a:endParaRPr lang="en-US" dirty="0"/>
          </a:p>
        </p:txBody>
      </p:sp>
    </p:spTree>
    <p:extLst>
      <p:ext uri="{BB962C8B-B14F-4D97-AF65-F5344CB8AC3E}">
        <p14:creationId xmlns:p14="http://schemas.microsoft.com/office/powerpoint/2010/main" val="526092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20</a:t>
            </a:fld>
            <a:endParaRPr lang="en-US" dirty="0"/>
          </a:p>
        </p:txBody>
      </p:sp>
    </p:spTree>
    <p:extLst>
      <p:ext uri="{BB962C8B-B14F-4D97-AF65-F5344CB8AC3E}">
        <p14:creationId xmlns:p14="http://schemas.microsoft.com/office/powerpoint/2010/main" val="4012122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7B0A294-9D90-E641-8EC1-3999F211BBF5}" type="slidenum">
              <a:rPr lang="en-US" smtClean="0"/>
              <a:t>2</a:t>
            </a:fld>
            <a:endParaRPr lang="en-US" dirty="0"/>
          </a:p>
        </p:txBody>
      </p:sp>
    </p:spTree>
    <p:extLst>
      <p:ext uri="{BB962C8B-B14F-4D97-AF65-F5344CB8AC3E}">
        <p14:creationId xmlns:p14="http://schemas.microsoft.com/office/powerpoint/2010/main" val="3848592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21</a:t>
            </a:fld>
            <a:endParaRPr lang="en-US" dirty="0"/>
          </a:p>
        </p:txBody>
      </p:sp>
    </p:spTree>
    <p:extLst>
      <p:ext uri="{BB962C8B-B14F-4D97-AF65-F5344CB8AC3E}">
        <p14:creationId xmlns:p14="http://schemas.microsoft.com/office/powerpoint/2010/main" val="1761463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22</a:t>
            </a:fld>
            <a:endParaRPr lang="en-US" dirty="0"/>
          </a:p>
        </p:txBody>
      </p:sp>
    </p:spTree>
    <p:extLst>
      <p:ext uri="{BB962C8B-B14F-4D97-AF65-F5344CB8AC3E}">
        <p14:creationId xmlns:p14="http://schemas.microsoft.com/office/powerpoint/2010/main" val="2140417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23</a:t>
            </a:fld>
            <a:endParaRPr lang="en-US" dirty="0"/>
          </a:p>
        </p:txBody>
      </p:sp>
    </p:spTree>
    <p:extLst>
      <p:ext uri="{BB962C8B-B14F-4D97-AF65-F5344CB8AC3E}">
        <p14:creationId xmlns:p14="http://schemas.microsoft.com/office/powerpoint/2010/main" val="3218402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24</a:t>
            </a:fld>
            <a:endParaRPr lang="en-US" dirty="0"/>
          </a:p>
        </p:txBody>
      </p:sp>
    </p:spTree>
    <p:extLst>
      <p:ext uri="{BB962C8B-B14F-4D97-AF65-F5344CB8AC3E}">
        <p14:creationId xmlns:p14="http://schemas.microsoft.com/office/powerpoint/2010/main" val="242625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25</a:t>
            </a:fld>
            <a:endParaRPr lang="en-US" dirty="0"/>
          </a:p>
        </p:txBody>
      </p:sp>
    </p:spTree>
    <p:extLst>
      <p:ext uri="{BB962C8B-B14F-4D97-AF65-F5344CB8AC3E}">
        <p14:creationId xmlns:p14="http://schemas.microsoft.com/office/powerpoint/2010/main" val="2408126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26</a:t>
            </a:fld>
            <a:endParaRPr lang="en-US" dirty="0"/>
          </a:p>
        </p:txBody>
      </p:sp>
    </p:spTree>
    <p:extLst>
      <p:ext uri="{BB962C8B-B14F-4D97-AF65-F5344CB8AC3E}">
        <p14:creationId xmlns:p14="http://schemas.microsoft.com/office/powerpoint/2010/main" val="10782364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27</a:t>
            </a:fld>
            <a:endParaRPr lang="en-US" dirty="0"/>
          </a:p>
        </p:txBody>
      </p:sp>
    </p:spTree>
    <p:extLst>
      <p:ext uri="{BB962C8B-B14F-4D97-AF65-F5344CB8AC3E}">
        <p14:creationId xmlns:p14="http://schemas.microsoft.com/office/powerpoint/2010/main" val="31820859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28</a:t>
            </a:fld>
            <a:endParaRPr lang="en-US" dirty="0"/>
          </a:p>
        </p:txBody>
      </p:sp>
    </p:spTree>
    <p:extLst>
      <p:ext uri="{BB962C8B-B14F-4D97-AF65-F5344CB8AC3E}">
        <p14:creationId xmlns:p14="http://schemas.microsoft.com/office/powerpoint/2010/main" val="14927067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29</a:t>
            </a:fld>
            <a:endParaRPr lang="en-US" dirty="0"/>
          </a:p>
        </p:txBody>
      </p:sp>
    </p:spTree>
    <p:extLst>
      <p:ext uri="{BB962C8B-B14F-4D97-AF65-F5344CB8AC3E}">
        <p14:creationId xmlns:p14="http://schemas.microsoft.com/office/powerpoint/2010/main" val="37128970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30</a:t>
            </a:fld>
            <a:endParaRPr lang="en-US" dirty="0"/>
          </a:p>
        </p:txBody>
      </p:sp>
    </p:spTree>
    <p:extLst>
      <p:ext uri="{BB962C8B-B14F-4D97-AF65-F5344CB8AC3E}">
        <p14:creationId xmlns:p14="http://schemas.microsoft.com/office/powerpoint/2010/main" val="2270690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3</a:t>
            </a:fld>
            <a:endParaRPr lang="en-US" dirty="0"/>
          </a:p>
        </p:txBody>
      </p:sp>
    </p:spTree>
    <p:extLst>
      <p:ext uri="{BB962C8B-B14F-4D97-AF65-F5344CB8AC3E}">
        <p14:creationId xmlns:p14="http://schemas.microsoft.com/office/powerpoint/2010/main" val="40357416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31</a:t>
            </a:fld>
            <a:endParaRPr lang="en-US" dirty="0"/>
          </a:p>
        </p:txBody>
      </p:sp>
    </p:spTree>
    <p:extLst>
      <p:ext uri="{BB962C8B-B14F-4D97-AF65-F5344CB8AC3E}">
        <p14:creationId xmlns:p14="http://schemas.microsoft.com/office/powerpoint/2010/main" val="14024047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32</a:t>
            </a:fld>
            <a:endParaRPr lang="en-US" dirty="0"/>
          </a:p>
        </p:txBody>
      </p:sp>
    </p:spTree>
    <p:extLst>
      <p:ext uri="{BB962C8B-B14F-4D97-AF65-F5344CB8AC3E}">
        <p14:creationId xmlns:p14="http://schemas.microsoft.com/office/powerpoint/2010/main" val="31544495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3F11EE-8138-4586-B356-DD6CA0FBC767}" type="slidenum">
              <a:rPr lang="en-US" smtClean="0"/>
              <a:pPr>
                <a:defRPr/>
              </a:pPr>
              <a:t>33</a:t>
            </a:fld>
            <a:endParaRPr lang="en-US" dirty="0"/>
          </a:p>
        </p:txBody>
      </p:sp>
    </p:spTree>
    <p:extLst>
      <p:ext uri="{BB962C8B-B14F-4D97-AF65-F5344CB8AC3E}">
        <p14:creationId xmlns:p14="http://schemas.microsoft.com/office/powerpoint/2010/main" val="2353055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4</a:t>
            </a:fld>
            <a:endParaRPr lang="en-US" dirty="0"/>
          </a:p>
        </p:txBody>
      </p:sp>
    </p:spTree>
    <p:extLst>
      <p:ext uri="{BB962C8B-B14F-4D97-AF65-F5344CB8AC3E}">
        <p14:creationId xmlns:p14="http://schemas.microsoft.com/office/powerpoint/2010/main" val="988217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5</a:t>
            </a:fld>
            <a:endParaRPr lang="en-US" dirty="0"/>
          </a:p>
        </p:txBody>
      </p:sp>
    </p:spTree>
    <p:extLst>
      <p:ext uri="{BB962C8B-B14F-4D97-AF65-F5344CB8AC3E}">
        <p14:creationId xmlns:p14="http://schemas.microsoft.com/office/powerpoint/2010/main" val="2188486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p>
        </p:txBody>
      </p:sp>
      <p:sp>
        <p:nvSpPr>
          <p:cNvPr id="4" name="Slide Number Placeholder 3"/>
          <p:cNvSpPr>
            <a:spLocks noGrp="1"/>
          </p:cNvSpPr>
          <p:nvPr>
            <p:ph type="sldNum" sz="quarter" idx="10"/>
          </p:nvPr>
        </p:nvSpPr>
        <p:spPr/>
        <p:txBody>
          <a:bodyPr/>
          <a:lstStyle/>
          <a:p>
            <a:fld id="{67B0A294-9D90-E641-8EC1-3999F211BBF5}" type="slidenum">
              <a:rPr lang="en-US" smtClean="0"/>
              <a:t>6</a:t>
            </a:fld>
            <a:endParaRPr lang="en-US" dirty="0"/>
          </a:p>
        </p:txBody>
      </p:sp>
    </p:spTree>
    <p:extLst>
      <p:ext uri="{BB962C8B-B14F-4D97-AF65-F5344CB8AC3E}">
        <p14:creationId xmlns:p14="http://schemas.microsoft.com/office/powerpoint/2010/main" val="3115150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lvl="1" defTabSz="465887">
              <a:defRPr/>
            </a:pPr>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7</a:t>
            </a:fld>
            <a:endParaRPr lang="en-US" dirty="0"/>
          </a:p>
        </p:txBody>
      </p:sp>
    </p:spTree>
    <p:extLst>
      <p:ext uri="{BB962C8B-B14F-4D97-AF65-F5344CB8AC3E}">
        <p14:creationId xmlns:p14="http://schemas.microsoft.com/office/powerpoint/2010/main" val="3255281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p>
        </p:txBody>
      </p:sp>
      <p:sp>
        <p:nvSpPr>
          <p:cNvPr id="4" name="Slide Number Placeholder 3"/>
          <p:cNvSpPr>
            <a:spLocks noGrp="1"/>
          </p:cNvSpPr>
          <p:nvPr>
            <p:ph type="sldNum" sz="quarter" idx="10"/>
          </p:nvPr>
        </p:nvSpPr>
        <p:spPr/>
        <p:txBody>
          <a:bodyPr/>
          <a:lstStyle/>
          <a:p>
            <a:fld id="{67B0A294-9D90-E641-8EC1-3999F211BBF5}" type="slidenum">
              <a:rPr lang="en-US" smtClean="0"/>
              <a:t>8</a:t>
            </a:fld>
            <a:endParaRPr lang="en-US" dirty="0"/>
          </a:p>
        </p:txBody>
      </p:sp>
    </p:spTree>
    <p:extLst>
      <p:ext uri="{BB962C8B-B14F-4D97-AF65-F5344CB8AC3E}">
        <p14:creationId xmlns:p14="http://schemas.microsoft.com/office/powerpoint/2010/main" val="3285686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67B0A294-9D90-E641-8EC1-3999F211BBF5}" type="slidenum">
              <a:rPr lang="en-US" smtClean="0"/>
              <a:t>9</a:t>
            </a:fld>
            <a:endParaRPr lang="en-US" dirty="0"/>
          </a:p>
        </p:txBody>
      </p:sp>
    </p:spTree>
    <p:extLst>
      <p:ext uri="{BB962C8B-B14F-4D97-AF65-F5344CB8AC3E}">
        <p14:creationId xmlns:p14="http://schemas.microsoft.com/office/powerpoint/2010/main" val="7715309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descr="IMG_9278A-BW.jpg"/>
          <p:cNvPicPr>
            <a:picLocks noChangeAspect="1"/>
          </p:cNvPicPr>
          <p:nvPr userDrawn="1"/>
        </p:nvPicPr>
        <p:blipFill rotWithShape="1">
          <a:blip r:embed="rId2" cstate="screen">
            <a:extLst>
              <a:ext uri="{28A0092B-C50C-407E-A947-70E740481C1C}">
                <a14:useLocalDpi xmlns:a14="http://schemas.microsoft.com/office/drawing/2010/main"/>
              </a:ext>
            </a:extLst>
          </a:blip>
          <a:srcRect t="13116"/>
          <a:stretch/>
        </p:blipFill>
        <p:spPr>
          <a:xfrm>
            <a:off x="1086" y="55829"/>
            <a:ext cx="9142913" cy="5958440"/>
          </a:xfrm>
          <a:prstGeom prst="rect">
            <a:avLst/>
          </a:prstGeom>
        </p:spPr>
      </p:pic>
      <p:grpSp>
        <p:nvGrpSpPr>
          <p:cNvPr id="17" name="Group 16"/>
          <p:cNvGrpSpPr/>
          <p:nvPr userDrawn="1"/>
        </p:nvGrpSpPr>
        <p:grpSpPr>
          <a:xfrm>
            <a:off x="-1089" y="-7046"/>
            <a:ext cx="9145087" cy="6858000"/>
            <a:chOff x="-1" y="0"/>
            <a:chExt cx="9145087" cy="6858000"/>
          </a:xfrm>
        </p:grpSpPr>
        <p:sp>
          <p:nvSpPr>
            <p:cNvPr id="18" name="Rectangle 17"/>
            <p:cNvSpPr/>
            <p:nvPr userDrawn="1"/>
          </p:nvSpPr>
          <p:spPr>
            <a:xfrm>
              <a:off x="-1" y="0"/>
              <a:ext cx="9144000" cy="6858000"/>
            </a:xfrm>
            <a:prstGeom prst="rect">
              <a:avLst/>
            </a:prstGeom>
            <a:gradFill flip="none" rotWithShape="1">
              <a:gsLst>
                <a:gs pos="0">
                  <a:srgbClr val="4F81BD">
                    <a:alpha val="51000"/>
                  </a:srgbClr>
                </a:gs>
                <a:gs pos="100000">
                  <a:srgbClr val="345D8A">
                    <a:alpha val="51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1086" y="431047"/>
              <a:ext cx="9144000" cy="6297474"/>
            </a:xfrm>
            <a:prstGeom prst="rect">
              <a:avLst/>
            </a:prstGeom>
            <a:solidFill>
              <a:srgbClr val="F2F2F2">
                <a:alpha val="8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9" name="Right Triangle 27"/>
          <p:cNvSpPr/>
          <p:nvPr userDrawn="1"/>
        </p:nvSpPr>
        <p:spPr>
          <a:xfrm rot="16200000">
            <a:off x="3919272" y="-421818"/>
            <a:ext cx="1301102" cy="9144000"/>
          </a:xfrm>
          <a:custGeom>
            <a:avLst/>
            <a:gdLst/>
            <a:ahLst/>
            <a:cxnLst/>
            <a:rect l="l" t="t" r="r" b="b"/>
            <a:pathLst>
              <a:path w="1301102" h="9144000">
                <a:moveTo>
                  <a:pt x="0" y="9144000"/>
                </a:moveTo>
                <a:lnTo>
                  <a:pt x="0" y="0"/>
                </a:lnTo>
                <a:lnTo>
                  <a:pt x="864170" y="0"/>
                </a:lnTo>
                <a:lnTo>
                  <a:pt x="864170" y="8603793"/>
                </a:lnTo>
                <a:lnTo>
                  <a:pt x="1301102" y="9144000"/>
                </a:lnTo>
                <a:lnTo>
                  <a:pt x="864170" y="9144000"/>
                </a:lnTo>
                <a:lnTo>
                  <a:pt x="427977" y="9144000"/>
                </a:lnTo>
                <a:close/>
              </a:path>
            </a:pathLst>
          </a:custGeom>
          <a:solidFill>
            <a:srgbClr val="B8DA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ectangle 33"/>
          <p:cNvSpPr/>
          <p:nvPr userDrawn="1"/>
        </p:nvSpPr>
        <p:spPr>
          <a:xfrm>
            <a:off x="-1089" y="3584708"/>
            <a:ext cx="9144000" cy="3266246"/>
          </a:xfrm>
          <a:custGeom>
            <a:avLst/>
            <a:gdLst/>
            <a:ahLst/>
            <a:cxnLst/>
            <a:rect l="l" t="t" r="r" b="b"/>
            <a:pathLst>
              <a:path w="9144000" h="3266246">
                <a:moveTo>
                  <a:pt x="9144000" y="0"/>
                </a:moveTo>
                <a:lnTo>
                  <a:pt x="9144000" y="426068"/>
                </a:lnTo>
                <a:lnTo>
                  <a:pt x="9144000" y="873125"/>
                </a:lnTo>
                <a:lnTo>
                  <a:pt x="9144000" y="3266246"/>
                </a:lnTo>
                <a:lnTo>
                  <a:pt x="0" y="3266246"/>
                </a:lnTo>
                <a:lnTo>
                  <a:pt x="0" y="426068"/>
                </a:lnTo>
                <a:lnTo>
                  <a:pt x="8617225" y="426068"/>
                </a:lnTo>
                <a:close/>
              </a:path>
            </a:pathLst>
          </a:custGeom>
          <a:gradFill flip="none" rotWithShape="1">
            <a:gsLst>
              <a:gs pos="0">
                <a:srgbClr val="4F81BD"/>
              </a:gs>
              <a:gs pos="100000">
                <a:srgbClr val="345D8A"/>
              </a:gs>
            </a:gsLst>
            <a:path path="circle">
              <a:fillToRect l="50000" t="50000" r="50000" b="50000"/>
            </a:path>
            <a:tileRect/>
          </a:gradFill>
          <a:ln>
            <a:noFill/>
          </a:ln>
          <a:effectLst>
            <a:outerShdw blurRad="40000" dist="23000" dir="162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ight Triangle 27"/>
          <p:cNvSpPr/>
          <p:nvPr userDrawn="1"/>
        </p:nvSpPr>
        <p:spPr>
          <a:xfrm rot="5400000">
            <a:off x="3921447" y="-3845325"/>
            <a:ext cx="1301102" cy="9144000"/>
          </a:xfrm>
          <a:custGeom>
            <a:avLst/>
            <a:gdLst/>
            <a:ahLst/>
            <a:cxnLst/>
            <a:rect l="l" t="t" r="r" b="b"/>
            <a:pathLst>
              <a:path w="1301102" h="9144000">
                <a:moveTo>
                  <a:pt x="0" y="9144000"/>
                </a:moveTo>
                <a:lnTo>
                  <a:pt x="0" y="0"/>
                </a:lnTo>
                <a:lnTo>
                  <a:pt x="864170" y="0"/>
                </a:lnTo>
                <a:lnTo>
                  <a:pt x="864170" y="8603793"/>
                </a:lnTo>
                <a:lnTo>
                  <a:pt x="1301102" y="9144000"/>
                </a:lnTo>
                <a:lnTo>
                  <a:pt x="864170" y="9144000"/>
                </a:lnTo>
                <a:lnTo>
                  <a:pt x="427977" y="9144000"/>
                </a:lnTo>
                <a:close/>
              </a:path>
            </a:pathLst>
          </a:custGeom>
          <a:solidFill>
            <a:srgbClr val="B8DA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ctrTitle"/>
          </p:nvPr>
        </p:nvSpPr>
        <p:spPr>
          <a:xfrm>
            <a:off x="685800" y="2312987"/>
            <a:ext cx="7772400" cy="1470025"/>
          </a:xfrm>
        </p:spPr>
        <p:txBody>
          <a:bodyPr/>
          <a:lstStyle>
            <a:lvl1pPr algn="l">
              <a:defRPr b="1" cap="none" spc="0">
                <a:ln w="18415" cmpd="sng">
                  <a:noFill/>
                  <a:prstDash val="solid"/>
                </a:ln>
                <a:solidFill>
                  <a:srgbClr val="406DB2"/>
                </a:solidFill>
                <a:effectLst>
                  <a:glow rad="63500">
                    <a:schemeClr val="bg1">
                      <a:alpha val="75000"/>
                    </a:schemeClr>
                  </a:glow>
                  <a:outerShdw blurRad="50800" dist="38100" dir="2700000" algn="tl" rotWithShape="0">
                    <a:schemeClr val="tx1">
                      <a:alpha val="28000"/>
                    </a:schemeClr>
                  </a:outerShdw>
                </a:effectLst>
              </a:defRPr>
            </a:lvl1pPr>
          </a:lstStyle>
          <a:p>
            <a:r>
              <a:rPr lang="en-US" dirty="0"/>
              <a:t>Click to edit Master title style</a:t>
            </a:r>
          </a:p>
        </p:txBody>
      </p:sp>
      <p:sp>
        <p:nvSpPr>
          <p:cNvPr id="4" name="Date Placeholder 3"/>
          <p:cNvSpPr>
            <a:spLocks noGrp="1"/>
          </p:cNvSpPr>
          <p:nvPr userDrawn="1">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userDrawn="1">
            <p:ph type="ftr" sz="quarter" idx="11"/>
          </p:nvPr>
        </p:nvSpPr>
        <p:spPr/>
        <p:txBody>
          <a:bodyPr/>
          <a:lstStyle/>
          <a:p>
            <a:r>
              <a:rPr lang="en-US" dirty="0"/>
              <a:t>©2016 Jackson Lewis P.C.</a:t>
            </a:r>
          </a:p>
        </p:txBody>
      </p:sp>
      <p:sp>
        <p:nvSpPr>
          <p:cNvPr id="20" name="Rectangle 19"/>
          <p:cNvSpPr/>
          <p:nvPr userDrawn="1"/>
        </p:nvSpPr>
        <p:spPr>
          <a:xfrm>
            <a:off x="-1" y="0"/>
            <a:ext cx="9144000" cy="8641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1" name="Picture 20" descr="EPS Color Logo [No Ta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62625" y="243014"/>
            <a:ext cx="3156862" cy="475692"/>
          </a:xfrm>
          <a:prstGeom prst="rect">
            <a:avLst/>
          </a:prstGeom>
        </p:spPr>
      </p:pic>
      <p:sp>
        <p:nvSpPr>
          <p:cNvPr id="23" name="Right Triangle 22"/>
          <p:cNvSpPr/>
          <p:nvPr userDrawn="1"/>
        </p:nvSpPr>
        <p:spPr>
          <a:xfrm rot="5400000">
            <a:off x="103186" y="320813"/>
            <a:ext cx="873125" cy="1079501"/>
          </a:xfrm>
          <a:prstGeom prst="r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2058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n w="18415" cmpd="sng">
                  <a:noFill/>
                  <a:prstDash val="solid"/>
                </a:ln>
                <a:solidFill>
                  <a:srgbClr val="5183BB"/>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©2016 Jackson Lewis P.C.</a:t>
            </a:r>
          </a:p>
        </p:txBody>
      </p:sp>
      <p:sp>
        <p:nvSpPr>
          <p:cNvPr id="7" name="Slide Number Placeholder 6"/>
          <p:cNvSpPr>
            <a:spLocks noGrp="1"/>
          </p:cNvSpPr>
          <p:nvPr>
            <p:ph type="sldNum" sz="quarter" idx="12"/>
          </p:nvPr>
        </p:nvSpPr>
        <p:spPr/>
        <p:txBody>
          <a:bodyPr/>
          <a:lstStyle/>
          <a:p>
            <a:fld id="{72EE7D79-36E9-3D41-96B0-913DC9CF5219}" type="slidenum">
              <a:rPr lang="en-US" smtClean="0"/>
              <a:t>‹#›</a:t>
            </a:fld>
            <a:endParaRPr lang="en-US" dirty="0"/>
          </a:p>
        </p:txBody>
      </p:sp>
    </p:spTree>
    <p:extLst>
      <p:ext uri="{BB962C8B-B14F-4D97-AF65-F5344CB8AC3E}">
        <p14:creationId xmlns:p14="http://schemas.microsoft.com/office/powerpoint/2010/main" val="442204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©2016 Jackson Lewis P.C.</a:t>
            </a:r>
          </a:p>
        </p:txBody>
      </p:sp>
      <p:sp>
        <p:nvSpPr>
          <p:cNvPr id="6" name="Slide Number Placeholder 5"/>
          <p:cNvSpPr>
            <a:spLocks noGrp="1"/>
          </p:cNvSpPr>
          <p:nvPr>
            <p:ph type="sldNum" sz="quarter" idx="12"/>
          </p:nvPr>
        </p:nvSpPr>
        <p:spPr/>
        <p:txBody>
          <a:bodyPr/>
          <a:lstStyle/>
          <a:p>
            <a:fld id="{72EE7D79-36E9-3D41-96B0-913DC9CF5219}" type="slidenum">
              <a:rPr lang="en-US" smtClean="0"/>
              <a:t>‹#›</a:t>
            </a:fld>
            <a:endParaRPr lang="en-US" dirty="0"/>
          </a:p>
        </p:txBody>
      </p:sp>
    </p:spTree>
    <p:extLst>
      <p:ext uri="{BB962C8B-B14F-4D97-AF65-F5344CB8AC3E}">
        <p14:creationId xmlns:p14="http://schemas.microsoft.com/office/powerpoint/2010/main" val="1693651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©2016 Jackson Lewis P.C.</a:t>
            </a:r>
          </a:p>
        </p:txBody>
      </p:sp>
      <p:sp>
        <p:nvSpPr>
          <p:cNvPr id="6" name="Slide Number Placeholder 5"/>
          <p:cNvSpPr>
            <a:spLocks noGrp="1"/>
          </p:cNvSpPr>
          <p:nvPr>
            <p:ph type="sldNum" sz="quarter" idx="12"/>
          </p:nvPr>
        </p:nvSpPr>
        <p:spPr/>
        <p:txBody>
          <a:bodyPr/>
          <a:lstStyle/>
          <a:p>
            <a:fld id="{72EE7D79-36E9-3D41-96B0-913DC9CF5219}" type="slidenum">
              <a:rPr lang="en-US" smtClean="0"/>
              <a:t>‹#›</a:t>
            </a:fld>
            <a:endParaRPr lang="en-US" dirty="0"/>
          </a:p>
        </p:txBody>
      </p:sp>
    </p:spTree>
    <p:extLst>
      <p:ext uri="{BB962C8B-B14F-4D97-AF65-F5344CB8AC3E}">
        <p14:creationId xmlns:p14="http://schemas.microsoft.com/office/powerpoint/2010/main" val="1501016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1" name="Rectangle 10"/>
          <p:cNvSpPr/>
          <p:nvPr userDrawn="1"/>
        </p:nvSpPr>
        <p:spPr>
          <a:xfrm>
            <a:off x="0" y="876856"/>
            <a:ext cx="9144000" cy="26456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0"/>
            <a:ext cx="9144000" cy="1479695"/>
          </a:xfrm>
          <a:custGeom>
            <a:avLst/>
            <a:gdLst/>
            <a:ahLst/>
            <a:cxnLst/>
            <a:rect l="l" t="t" r="r" b="b"/>
            <a:pathLst>
              <a:path w="9144000" h="1479695">
                <a:moveTo>
                  <a:pt x="0" y="0"/>
                </a:moveTo>
                <a:lnTo>
                  <a:pt x="9144000" y="0"/>
                </a:lnTo>
                <a:lnTo>
                  <a:pt x="9144000" y="1289038"/>
                </a:lnTo>
                <a:lnTo>
                  <a:pt x="830046" y="1289038"/>
                </a:lnTo>
                <a:lnTo>
                  <a:pt x="639389" y="1479695"/>
                </a:lnTo>
                <a:lnTo>
                  <a:pt x="448732" y="1289038"/>
                </a:lnTo>
                <a:lnTo>
                  <a:pt x="0" y="1289038"/>
                </a:lnTo>
                <a:close/>
              </a:path>
            </a:pathLst>
          </a:custGeom>
          <a:gradFill flip="none" rotWithShape="1">
            <a:gsLst>
              <a:gs pos="0">
                <a:srgbClr val="4F81BD"/>
              </a:gs>
              <a:gs pos="100000">
                <a:srgbClr val="345D8A"/>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©2016 Jackson Lewis P.C.</a:t>
            </a:r>
          </a:p>
        </p:txBody>
      </p:sp>
      <p:sp>
        <p:nvSpPr>
          <p:cNvPr id="6" name="Slide Number Placeholder 5"/>
          <p:cNvSpPr>
            <a:spLocks noGrp="1"/>
          </p:cNvSpPr>
          <p:nvPr>
            <p:ph type="sldNum" sz="quarter" idx="12"/>
          </p:nvPr>
        </p:nvSpPr>
        <p:spPr/>
        <p:txBody>
          <a:bodyPr/>
          <a:lstStyle/>
          <a:p>
            <a:fld id="{72EE7D79-36E9-3D41-96B0-913DC9CF5219}" type="slidenum">
              <a:rPr lang="en-US" smtClean="0"/>
              <a:t>‹#›</a:t>
            </a:fld>
            <a:endParaRPr lang="en-US" dirty="0"/>
          </a:p>
        </p:txBody>
      </p:sp>
    </p:spTree>
    <p:extLst>
      <p:ext uri="{BB962C8B-B14F-4D97-AF65-F5344CB8AC3E}">
        <p14:creationId xmlns:p14="http://schemas.microsoft.com/office/powerpoint/2010/main" val="1366200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p:cNvGrpSpPr/>
          <p:nvPr userDrawn="1"/>
        </p:nvGrpSpPr>
        <p:grpSpPr>
          <a:xfrm>
            <a:off x="-1" y="0"/>
            <a:ext cx="9144000" cy="6858000"/>
            <a:chOff x="-1" y="0"/>
            <a:chExt cx="9144000" cy="6858000"/>
          </a:xfrm>
        </p:grpSpPr>
        <p:pic>
          <p:nvPicPr>
            <p:cNvPr id="12" name="Picture 11" descr="IMG_9278A-BW.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86" y="0"/>
              <a:ext cx="9142913" cy="6858000"/>
            </a:xfrm>
            <a:prstGeom prst="rect">
              <a:avLst/>
            </a:prstGeom>
          </p:spPr>
        </p:pic>
        <p:sp>
          <p:nvSpPr>
            <p:cNvPr id="10" name="Rectangle 9"/>
            <p:cNvSpPr/>
            <p:nvPr userDrawn="1"/>
          </p:nvSpPr>
          <p:spPr>
            <a:xfrm>
              <a:off x="-1" y="0"/>
              <a:ext cx="9144000" cy="6858000"/>
            </a:xfrm>
            <a:prstGeom prst="rect">
              <a:avLst/>
            </a:prstGeom>
            <a:gradFill flip="none" rotWithShape="1">
              <a:gsLst>
                <a:gs pos="0">
                  <a:srgbClr val="4F81BD">
                    <a:alpha val="51000"/>
                  </a:srgbClr>
                </a:gs>
                <a:gs pos="100000">
                  <a:srgbClr val="345D8A">
                    <a:alpha val="51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4" name="Rectangle 13"/>
          <p:cNvSpPr/>
          <p:nvPr userDrawn="1"/>
        </p:nvSpPr>
        <p:spPr>
          <a:xfrm>
            <a:off x="1086" y="0"/>
            <a:ext cx="9144000" cy="6858000"/>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22313" y="4406900"/>
            <a:ext cx="7772400" cy="1362075"/>
          </a:xfrm>
          <a:ln>
            <a:noFill/>
          </a:ln>
        </p:spPr>
        <p:txBody>
          <a:bodyPr anchor="t"/>
          <a:lstStyle>
            <a:lvl1pPr algn="l">
              <a:defRPr sz="4000" b="1" cap="all">
                <a:ln w="38100" cmpd="sng">
                  <a:noFill/>
                  <a:prstDash val="solid"/>
                </a:ln>
                <a:solidFill>
                  <a:srgbClr val="406DB2"/>
                </a:solidFill>
                <a:effectLst>
                  <a:glow rad="101600">
                    <a:schemeClr val="bg1">
                      <a:alpha val="75000"/>
                    </a:schemeClr>
                  </a:glow>
                  <a:outerShdw blurRad="50800" dist="38100" dir="2700000" algn="tl" rotWithShape="0">
                    <a:schemeClr val="tx1">
                      <a:alpha val="38000"/>
                    </a:schemeClr>
                  </a:outerShdw>
                </a:effectLst>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a:solidFill>
                  <a:srgbClr val="71738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r>
              <a:rPr lang="en-US" dirty="0"/>
              <a:t>©2016 Jackson Lewis P.C.</a:t>
            </a:r>
          </a:p>
        </p:txBody>
      </p:sp>
      <p:sp>
        <p:nvSpPr>
          <p:cNvPr id="6" name="Slide Number Placeholder 5"/>
          <p:cNvSpPr>
            <a:spLocks noGrp="1"/>
          </p:cNvSpPr>
          <p:nvPr>
            <p:ph type="sldNum" sz="quarter" idx="12"/>
          </p:nvPr>
        </p:nvSpPr>
        <p:spPr/>
        <p:txBody>
          <a:bodyPr/>
          <a:lstStyle/>
          <a:p>
            <a:fld id="{72EE7D79-36E9-3D41-96B0-913DC9CF5219}" type="slidenum">
              <a:rPr lang="en-US" smtClean="0"/>
              <a:t>‹#›</a:t>
            </a:fld>
            <a:endParaRPr lang="en-US" dirty="0"/>
          </a:p>
        </p:txBody>
      </p:sp>
    </p:spTree>
    <p:extLst>
      <p:ext uri="{BB962C8B-B14F-4D97-AF65-F5344CB8AC3E}">
        <p14:creationId xmlns:p14="http://schemas.microsoft.com/office/powerpoint/2010/main" val="3417569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©2016 Jackson Lewis P.C.</a:t>
            </a:r>
          </a:p>
        </p:txBody>
      </p:sp>
      <p:sp>
        <p:nvSpPr>
          <p:cNvPr id="7" name="Slide Number Placeholder 6"/>
          <p:cNvSpPr>
            <a:spLocks noGrp="1"/>
          </p:cNvSpPr>
          <p:nvPr>
            <p:ph type="sldNum" sz="quarter" idx="12"/>
          </p:nvPr>
        </p:nvSpPr>
        <p:spPr/>
        <p:txBody>
          <a:bodyPr/>
          <a:lstStyle/>
          <a:p>
            <a:fld id="{72EE7D79-36E9-3D41-96B0-913DC9CF5219}" type="slidenum">
              <a:rPr lang="en-US" smtClean="0"/>
              <a:t>‹#›</a:t>
            </a:fld>
            <a:endParaRPr lang="en-US" dirty="0"/>
          </a:p>
        </p:txBody>
      </p:sp>
    </p:spTree>
    <p:extLst>
      <p:ext uri="{BB962C8B-B14F-4D97-AF65-F5344CB8AC3E}">
        <p14:creationId xmlns:p14="http://schemas.microsoft.com/office/powerpoint/2010/main" val="135390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600" b="1">
                <a:solidFill>
                  <a:srgbClr val="4F81B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600" b="1">
                <a:solidFill>
                  <a:srgbClr val="4F81B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©2016 Jackson Lewis P.C.</a:t>
            </a:r>
          </a:p>
        </p:txBody>
      </p:sp>
      <p:sp>
        <p:nvSpPr>
          <p:cNvPr id="9" name="Slide Number Placeholder 8"/>
          <p:cNvSpPr>
            <a:spLocks noGrp="1"/>
          </p:cNvSpPr>
          <p:nvPr>
            <p:ph type="sldNum" sz="quarter" idx="12"/>
          </p:nvPr>
        </p:nvSpPr>
        <p:spPr/>
        <p:txBody>
          <a:bodyPr/>
          <a:lstStyle/>
          <a:p>
            <a:fld id="{72EE7D79-36E9-3D41-96B0-913DC9CF5219}" type="slidenum">
              <a:rPr lang="en-US" smtClean="0"/>
              <a:t>‹#›</a:t>
            </a:fld>
            <a:endParaRPr lang="en-US" dirty="0"/>
          </a:p>
        </p:txBody>
      </p:sp>
    </p:spTree>
    <p:extLst>
      <p:ext uri="{BB962C8B-B14F-4D97-AF65-F5344CB8AC3E}">
        <p14:creationId xmlns:p14="http://schemas.microsoft.com/office/powerpoint/2010/main" val="1428049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©2016 Jackson Lewis P.C.</a:t>
            </a:r>
          </a:p>
        </p:txBody>
      </p:sp>
      <p:sp>
        <p:nvSpPr>
          <p:cNvPr id="5" name="Slide Number Placeholder 4"/>
          <p:cNvSpPr>
            <a:spLocks noGrp="1"/>
          </p:cNvSpPr>
          <p:nvPr>
            <p:ph type="sldNum" sz="quarter" idx="12"/>
          </p:nvPr>
        </p:nvSpPr>
        <p:spPr/>
        <p:txBody>
          <a:bodyPr/>
          <a:lstStyle/>
          <a:p>
            <a:fld id="{72EE7D79-36E9-3D41-96B0-913DC9CF5219}" type="slidenum">
              <a:rPr lang="en-US" smtClean="0"/>
              <a:t>‹#›</a:t>
            </a:fld>
            <a:endParaRPr lang="en-US" dirty="0"/>
          </a:p>
        </p:txBody>
      </p:sp>
    </p:spTree>
    <p:extLst>
      <p:ext uri="{BB962C8B-B14F-4D97-AF65-F5344CB8AC3E}">
        <p14:creationId xmlns:p14="http://schemas.microsoft.com/office/powerpoint/2010/main" val="493618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©2016 Jackson Lewis P.C.</a:t>
            </a:r>
          </a:p>
        </p:txBody>
      </p:sp>
      <p:sp>
        <p:nvSpPr>
          <p:cNvPr id="4" name="Slide Number Placeholder 3"/>
          <p:cNvSpPr>
            <a:spLocks noGrp="1"/>
          </p:cNvSpPr>
          <p:nvPr>
            <p:ph type="sldNum" sz="quarter" idx="12"/>
          </p:nvPr>
        </p:nvSpPr>
        <p:spPr/>
        <p:txBody>
          <a:bodyPr/>
          <a:lstStyle/>
          <a:p>
            <a:fld id="{72EE7D79-36E9-3D41-96B0-913DC9CF5219}" type="slidenum">
              <a:rPr lang="en-US" smtClean="0"/>
              <a:t>‹#›</a:t>
            </a:fld>
            <a:endParaRPr lang="en-US" dirty="0"/>
          </a:p>
        </p:txBody>
      </p:sp>
    </p:spTree>
    <p:extLst>
      <p:ext uri="{BB962C8B-B14F-4D97-AF65-F5344CB8AC3E}">
        <p14:creationId xmlns:p14="http://schemas.microsoft.com/office/powerpoint/2010/main" val="74384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p:nvPr userDrawn="1"/>
        </p:nvSpPr>
        <p:spPr>
          <a:xfrm rot="16200000">
            <a:off x="2532529" y="381000"/>
            <a:ext cx="6992471" cy="62304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rot="16200000">
            <a:off x="-1763479" y="1763477"/>
            <a:ext cx="6992471" cy="3465512"/>
          </a:xfrm>
          <a:prstGeom prst="rect">
            <a:avLst/>
          </a:prstGeom>
          <a:gradFill flip="none" rotWithShape="1">
            <a:gsLst>
              <a:gs pos="0">
                <a:srgbClr val="4F81BD"/>
              </a:gs>
              <a:gs pos="80000">
                <a:srgbClr val="345D8A"/>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568824"/>
            <a:ext cx="3008313" cy="4557339"/>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dirty="0"/>
              <a:t>©2016 Jackson Lewis P.C.</a:t>
            </a:r>
          </a:p>
        </p:txBody>
      </p:sp>
      <p:sp>
        <p:nvSpPr>
          <p:cNvPr id="7" name="Slide Number Placeholder 6"/>
          <p:cNvSpPr>
            <a:spLocks noGrp="1"/>
          </p:cNvSpPr>
          <p:nvPr>
            <p:ph type="sldNum" sz="quarter" idx="12"/>
          </p:nvPr>
        </p:nvSpPr>
        <p:spPr/>
        <p:txBody>
          <a:bodyPr/>
          <a:lstStyle/>
          <a:p>
            <a:fld id="{72EE7D79-36E9-3D41-96B0-913DC9CF5219}" type="slidenum">
              <a:rPr lang="en-US" smtClean="0"/>
              <a:t>‹#›</a:t>
            </a:fld>
            <a:endParaRPr lang="en-US" dirty="0"/>
          </a:p>
        </p:txBody>
      </p:sp>
    </p:spTree>
    <p:extLst>
      <p:ext uri="{BB962C8B-B14F-4D97-AF65-F5344CB8AC3E}">
        <p14:creationId xmlns:p14="http://schemas.microsoft.com/office/powerpoint/2010/main" val="715286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Rectangle 28"/>
          <p:cNvSpPr/>
          <p:nvPr userDrawn="1"/>
        </p:nvSpPr>
        <p:spPr>
          <a:xfrm>
            <a:off x="0" y="0"/>
            <a:ext cx="9144000" cy="1289038"/>
          </a:xfrm>
          <a:prstGeom prst="rect">
            <a:avLst/>
          </a:prstGeom>
          <a:gradFill flip="none" rotWithShape="1">
            <a:gsLst>
              <a:gs pos="0">
                <a:srgbClr val="4F81BD"/>
              </a:gs>
              <a:gs pos="100000">
                <a:srgbClr val="345D8A"/>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460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443944"/>
            <a:ext cx="28956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t>©2016 Jackson Lewis P.C.</a:t>
            </a:r>
          </a:p>
        </p:txBody>
      </p:sp>
      <p:sp>
        <p:nvSpPr>
          <p:cNvPr id="6" name="Slide Number Placeholder 5"/>
          <p:cNvSpPr>
            <a:spLocks noGrp="1"/>
          </p:cNvSpPr>
          <p:nvPr>
            <p:ph type="sldNum" sz="quarter" idx="4"/>
          </p:nvPr>
        </p:nvSpPr>
        <p:spPr>
          <a:xfrm>
            <a:off x="457200" y="6443944"/>
            <a:ext cx="103790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E7D79-36E9-3D41-96B0-913DC9CF5219}" type="slidenum">
              <a:rPr lang="en-US" smtClean="0"/>
              <a:pPr/>
              <a:t>‹#›</a:t>
            </a:fld>
            <a:endParaRPr lang="en-US" dirty="0"/>
          </a:p>
        </p:txBody>
      </p:sp>
      <p:pic>
        <p:nvPicPr>
          <p:cNvPr id="8" name="Picture 7" descr="EPS Color Logo [No Tag].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979753" y="6483768"/>
            <a:ext cx="2003662" cy="301922"/>
          </a:xfrm>
          <a:prstGeom prst="rect">
            <a:avLst/>
          </a:prstGeom>
        </p:spPr>
      </p:pic>
    </p:spTree>
    <p:extLst>
      <p:ext uri="{BB962C8B-B14F-4D97-AF65-F5344CB8AC3E}">
        <p14:creationId xmlns:p14="http://schemas.microsoft.com/office/powerpoint/2010/main" val="296692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dt="0"/>
  <p:txStyles>
    <p:titleStyle>
      <a:lvl1pPr algn="ctr" defTabSz="457200" rtl="0" eaLnBrk="1" latinLnBrk="0" hangingPunct="1">
        <a:spcBef>
          <a:spcPct val="0"/>
        </a:spcBef>
        <a:buNone/>
        <a:defRPr sz="3600" b="1"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j-ea"/>
          <a:cs typeface="Arial"/>
        </a:defRPr>
      </a:lvl1pPr>
    </p:titleStyle>
    <p:bodyStyle>
      <a:lvl1pPr marL="342900" indent="-342900" algn="l" defTabSz="457200" rtl="0" eaLnBrk="1" latinLnBrk="0" hangingPunct="1">
        <a:spcBef>
          <a:spcPct val="20000"/>
        </a:spcBef>
        <a:buClr>
          <a:srgbClr val="A5CE53"/>
        </a:buClr>
        <a:buSzPct val="60000"/>
        <a:buFont typeface="Wingdings" charset="2"/>
        <a:buChar char="u"/>
        <a:defRPr sz="2400" kern="1200">
          <a:solidFill>
            <a:schemeClr val="tx1"/>
          </a:solidFill>
          <a:latin typeface="Arial"/>
          <a:ea typeface="+mn-ea"/>
          <a:cs typeface="Arial"/>
        </a:defRPr>
      </a:lvl1pPr>
      <a:lvl2pPr marL="742950" indent="-285750" algn="l" defTabSz="457200" rtl="0" eaLnBrk="1" latinLnBrk="0" hangingPunct="1">
        <a:spcBef>
          <a:spcPct val="20000"/>
        </a:spcBef>
        <a:buClr>
          <a:srgbClr val="5183BB"/>
        </a:buClr>
        <a:buSzPct val="100000"/>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Clr>
          <a:srgbClr val="94CCEA"/>
        </a:buClr>
        <a:buFont typeface="Lucida Grande"/>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Clr>
          <a:srgbClr val="9AA7AF"/>
        </a:buClr>
        <a:buFont typeface="Wingdings" charset="2"/>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Clr>
          <a:srgbClr val="9AA7AF"/>
        </a:buClr>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imgres?imgurl=http://mediad.publicbroadcasting.net/p/kunr/files/styles/x_large/public/201712/Dog14.jpg&amp;imgrefurl=https://www.kunr.org/post/photo-essay-therapy-dogs-provide-support-airport&amp;docid=qMMeYJGMjFSqeM&amp;tbnid=ok5KcikoS4-LmM:&amp;vet=10ahUKEwjVr6qOxOvfAhVCJt8KHT1fAmcQMwhnKBMwEw..i&amp;w=2400&amp;h=1584&amp;hl=en&amp;bih=480&amp;biw=1093&amp;q=therapy%20dog&amp;ved=0ahUKEwjVr6qOxOvfAhVCJt8KHT1fAmcQMwhnKBMwEw&amp;iact=mrc&amp;uact=8"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s://www.google.com/imgres?imgurl=https://i.imgflip.com/1i0cp4.jpg&amp;imgrefurl=https://imgflip.com/i/1i0cp4&amp;docid=B9m-E6FByPHReM&amp;tbnid=JNBTnqj1UFWO7M:&amp;vet=10ahUKEwjlz9TixOvfAhVKnlkKHVY6DIsQMwhsKCkwKQ..i&amp;w=425&amp;h=283&amp;hl=en&amp;bih=480&amp;biw=1093&amp;q=service%20dog%20memes&amp;ved=0ahUKEwjlz9TixOvfAhVKnlkKHVY6DIsQMwhsKCkwKQ&amp;iact=mrc&amp;uact=8" TargetMode="Externa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imgres?imgurl=https://www.disabled-world.com/pics/1/service-dog_1.jpg&amp;imgrefurl=https://www.disabled-world.com/disability/serviceanimals/dogington.php&amp;docid=95_qJn5a4YWDZM&amp;tbnid=dawb3j3_Ket7ZM:&amp;vet=10ahUKEwixy92eyOvfAhXilOAKHejqCFIQMwiXASgSMBI..i&amp;w=250&amp;h=250&amp;hl=en&amp;bih=480&amp;biw=1093&amp;q=chihuahua%20service%20dog&amp;ved=0ahUKEwixy92eyOvfAhXilOAKHejqCFIQMwiXASgSMBI&amp;iact=mrc&amp;uact=8"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2ahUKEwiKheD1zOvfAhVhUt8KHW-CBvwQjRx6BAgBEAU&amp;url=http://thlorenz.com/talks/memory-profiling/book/considerations/considerations_0.html&amp;psig=AOvVaw36FMx3Ipbtf-4uxe7669jp&amp;ust=1547497833524243"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am-2Qy-vfAhUCZN8KHQS8D5QQjRx6BAgBEAU&amp;url=https://www.tlnt.com/permanent-light-duty-is-not-a-reasonable-accommodation-under-the-ada/&amp;psig=AOvVaw1tadq1tY1lG7tFXyFc6sel&amp;ust=1547497367672786"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2ahUKEwjnx4-1y-vfAhUCZd8KHTyjClQQjRx6BAgBEAU&amp;url=http://dmgworks.com/keep-calm-remember-interactive-process/&amp;psig=AOvVaw0Drbb7E-AJZrSy2tyNnQ9z&amp;ust=154749740743983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2ahUKEwj7ubvYzevfAhXhmuAKHbacBC4QjRx6BAgBEAU&amp;url=http://alphastockimages.com/photo/3822/Undue-Hardship.html&amp;psig=AOvVaw0zabFM-e5Z75xI-3nt4rIx&amp;ust=1547498024140849"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2ahUKEwiYi6jCzOvfAhXqYN8KHSwgDLsQjRx6BAgBEAU&amp;url=http://www.feedandgrain.com/magazine/stay-safe-out-there&amp;psig=AOvVaw2hiITZd5rJkq_j4TWdqDCl&amp;ust=1547497712185743"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ogle.com/imgres?imgurl=http://www.cci.org/assets/images/content/SE-yellow-dog.jpg&amp;imgrefurl=http://www.cci.org/get-involved/advocate.html&amp;docid=2Cn5Xv4NNhjoYM&amp;tbnid=vomOWuTWFvvD_M:&amp;vet=10ahUKEwiw6LKBwOvfAhURrVkKHcAdBowQMwiWASgPMA8..i&amp;w=550&amp;h=320&amp;hl=en&amp;bih=480&amp;biw=1093&amp;q=service%20dog&amp;ved=0ahUKEwiw6LKBwOvfAhURrVkKHcAdBowQMwiWASgPMA8&amp;iact=mrc&amp;uact=8"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kt7n5wOvfAhUuneAKHf74A3kQjRx6BAgBEAU&amp;url=https://puppyintraining.com/the-ultimate-list-service-dog-schools-with-adoption-programs/&amp;psig=AOvVaw3i6sq_wAoeznqhMaPvZHKh&amp;ust=1547494400513979"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2ahUKEwj59s7my-vfAhXOmeAKHd9VD6kQjRx6BAgBEAU&amp;url=http://www.oneschool.net/blog/2014/1/17/8th-grade-english-a-closer-look&amp;psig=AOvVaw2zPgu0wRt1DSx8GI8_W4RJ&amp;ust=1547497537970968"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q6_mLyOvfAhXRT98KHX5TBL8QjRx6BAgBEAU&amp;url=https://www.forbes.com/sites/rebeccaruiz/2013/11/22/va-to-resume-ptsd-service-dog-study/&amp;psig=AOvVaw28ans5Q14QWhpuxwoa_xkb&amp;ust=1547496484350074"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2ahUKEwj59s7my-vfAhXOmeAKHd9VD6kQjRx6BAgBEAU&amp;url=http://www.oneschool.net/blog/2014/1/17/8th-grade-english-a-closer-look&amp;psig=AOvVaw2zPgu0wRt1DSx8GI8_W4RJ&amp;ust=1547497537970968"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2ahUKEwj59s7my-vfAhXOmeAKHd9VD6kQjRx6BAgBEAU&amp;url=http://www.oneschool.net/blog/2014/1/17/8th-grade-english-a-closer-look&amp;psig=AOvVaw2zPgu0wRt1DSx8GI8_W4RJ&amp;ust=1547497537970968"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2ahUKEwj59s7my-vfAhXOmeAKHd9VD6kQjRx6BAgBEAU&amp;url=http://www.oneschool.net/blog/2014/1/17/8th-grade-english-a-closer-look&amp;psig=AOvVaw2zPgu0wRt1DSx8GI8_W4RJ&amp;ust=1547497537970968"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hyperlink" Target="https://www.google.com/imgres?imgurl=https://i.imgflip.com/1s99zz.jpg&amp;imgrefurl=https://imgflip.com/?tag%3Ddogs%26page%3D51&amp;docid=GEh4DqqQpAFv1M&amp;tbnid=HxT-_jP7RYuWmM:&amp;vet=10ahUKEwjllsvMxuvfAhVLmeAKHfWPD2IQMwhFKA0wDQ..i&amp;w=500&amp;h=405&amp;itg=1&amp;hl=en&amp;bih=480&amp;biw=1093&amp;q=emotional%20support%20dog%20memes&amp;ved=0ahUKEwjllsvMxuvfAhVLmeAKHfWPD2IQMwhFKA0wDQ&amp;iact=mrc&amp;uact=8"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j6ndSgzevfAhXjRd8KHS_7DHAQjRx6BAgBEAU&amp;url=https://www.paystream.co.uk/helphub/limited-company/videos/your-responsibilities-as-a-director/&amp;psig=AOvVaw3-wfXGlcvAed1y3yBFauGi&amp;ust=1547497890828428"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hyperlink" Target="https://www.google.com/url?sa=i&amp;rct=j&amp;q=&amp;esrc=s&amp;source=images&amp;cd=&amp;ved=2ahUKEwjU1_6_yevfAhXJnOAKHabRDLIQjRx6BAgBEAU&amp;url=https://www.pinterest.com/Marslife500/dogs-with-jobs-memes/&amp;psig=AOvVaw0tXb7L6v6dn-OfCXPilLrP&amp;ust=1547496916291201" TargetMode="Externa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h-MOCzOvfAhVjTt8KHW5BCmAQjRx6BAgBEAU&amp;url=https://itglue.com/blog/best-practices/&amp;psig=AOvVaw0aPJl8BpRwgJ4x2fBaXPDB&amp;ust=1547497586248583"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hyperlink" Target="mailto:Jillian.Orticelli@jacksonlewis.com"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hyperlink" Target="mailto:Sara.Simeonidis@jacksonlewis.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2ahUKEwiq38P1yuvfAhXoYt8KHSWrDD8QjRx6BAgBEAU&amp;url=http://www.google.com/url?sa%3Di%26rct%3Dj%26q%3D%26esrc%3Ds%26source%3Dimages%26cd%3D%26ved%3D%26url%3Dhttp://www.tpr.org/post/how-can-we-change-minds-about-mental-health%26psig%3DAOvVaw0hRGjz5mUCmYtAlLTw5Eu7%26ust%3D1547497265666073&amp;psig=AOvVaw0hRGjz5mUCmYtAlLTw5Eu7&amp;ust=154749726566607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imgres?imgurl=https://www.portlandoregon.gov/shared/cfm/image.cfm?id%3D659231&amp;imgrefurl=https://www.portlandoregon.gov/transportation/74239&amp;docid=kZl0HB64cW6LUM&amp;tbnid=fzMcJK7Irjhi5M:&amp;vet=10ahUKEwi9jb-UyuvfAhXMct8KHUbGBbAQMwiEASgaMBo..i&amp;w=600&amp;h=201&amp;hl=en&amp;bih=480&amp;biw=1093&amp;q=americans%20with%20disabilities%20act&amp;ved=0ahUKEwi9jb-UyuvfAhXMct8KHUbGBbAQMwiEASgaMBo&amp;iact=mrc&amp;uact=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imgres?imgurl=http://news.ufl.edu/media/newsufledu/images/2017/07/ADA_07-25-17.jpg&amp;imgrefurl=http://news.ufl.edu/articles/2017/07/fulfilling-the-promise-of-the-americans-with-disabilities-act.php&amp;docid=a4y5bPeXuD6cSM&amp;tbnid=kCcHcz0oE7-4wM:&amp;vet=10ahUKEwi9jb-UyuvfAhXMct8KHUbGBbAQMwhuKBEwEQ..i&amp;w=1000&amp;h=1000&amp;hl=en&amp;bih=480&amp;biw=1093&amp;q=americans%20with%20disabilities%20act&amp;ved=0ahUKEwi9jb-UyuvfAhXMct8KHUbGBbAQMwhuKBEwEQ&amp;iact=mrc&amp;uact=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imgres?imgurl=https://cdn.aarp.net/content/dam/aarp/home-and-family/family-and-friends/2017/11/1140-fake-service-dogs.imgcache.rev6dce7628e766b94c89b5722ad88db965.jpg&amp;imgrefurl=https://www.aarp.org/home-family/friends-family/info-2017/law-service-animals-fd.html&amp;docid=0wo6BekouuO7xM&amp;tbnid=dHY7wu2op54EgM:&amp;vet=10ahUKEwiw6LKBwOvfAhURrVkKHcAdBowQMwiSASgLMAs..i&amp;w=1140&amp;h=655&amp;hl=en&amp;bih=480&amp;biw=1093&amp;q=service%20dog&amp;ved=0ahUKEwiw6LKBwOvfAhURrVkKHcAdBowQMwiSASgLMAs&amp;iact=mrc&amp;uact=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www.google.com/url?sa=i&amp;rct=j&amp;q=&amp;esrc=s&amp;source=images&amp;cd=&amp;cad=rja&amp;uact=8&amp;ved=2ahUKEwik3cj3w-vfAhVMhOAKHUPSB4wQjRx6BAgBEAU&amp;url=http://eagnews.org/baltimore-schools-approves-miniature-horses-for-use-as-service-animals/&amp;psig=AOvVaw0yMqHZ4O_mlfFFIrlcneZi&amp;ust=1547495324858523" TargetMode="Externa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imgres?imgurl=https://www.tvcc.edu/Cardinal-Success-Center/images/Psych%20Disabilit%20Service%20Center%20ESA%20Letter.jpg&amp;imgrefurl=https://www.tvcc.edu/Cardinal-Success-Center/article.aspx?a%3D4664%26z%3D614%26d%3D231&amp;docid=oXZPqt87iEq4rM&amp;tbnid=mS_wdtm2bC_dwM:&amp;vet=12ahUKEwjZnYDbwevfAhUthuAKHcejBlI4yAEQMygQMBB6BAgBEBE..i&amp;w=1100&amp;h=680&amp;hl=en&amp;bih=480&amp;biw=1093&amp;q=service%20dog&amp;ved=2ahUKEwjZnYDbwevfAhUthuAKHcejBlI4yAEQMygQMBB6BAgBEBE&amp;iact=mrc&amp;uact=8"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87305"/>
            <a:ext cx="8084648" cy="2765426"/>
          </a:xfrm>
        </p:spPr>
        <p:txBody>
          <a:bodyPr>
            <a:normAutofit/>
          </a:bodyPr>
          <a:lstStyle/>
          <a:p>
            <a:pPr algn="ctr"/>
            <a:r>
              <a:rPr lang="en-US" sz="4400" dirty="0">
                <a:effectLst/>
              </a:rPr>
              <a:t>Making Heads and Tails of Service, Emotional Support and Therapy Dogs</a:t>
            </a:r>
          </a:p>
        </p:txBody>
      </p:sp>
      <p:sp>
        <p:nvSpPr>
          <p:cNvPr id="3" name="Subtitle 2"/>
          <p:cNvSpPr>
            <a:spLocks noGrp="1"/>
          </p:cNvSpPr>
          <p:nvPr>
            <p:ph type="subTitle" idx="4294967295"/>
          </p:nvPr>
        </p:nvSpPr>
        <p:spPr>
          <a:xfrm>
            <a:off x="685799" y="4768348"/>
            <a:ext cx="7047089" cy="1480051"/>
          </a:xfrm>
        </p:spPr>
        <p:txBody>
          <a:bodyPr>
            <a:normAutofit/>
          </a:bodyPr>
          <a:lstStyle/>
          <a:p>
            <a:pPr marL="0" indent="0">
              <a:lnSpc>
                <a:spcPct val="120000"/>
              </a:lnSpc>
              <a:spcBef>
                <a:spcPts val="0"/>
              </a:spcBef>
              <a:buNone/>
            </a:pPr>
            <a:r>
              <a:rPr lang="en-US" sz="2800" b="1" i="1" dirty="0">
                <a:solidFill>
                  <a:schemeClr val="bg1">
                    <a:lumMod val="95000"/>
                  </a:schemeClr>
                </a:solidFill>
                <a:effectLst>
                  <a:outerShdw blurRad="38100" dist="38100" dir="2700000" algn="tl">
                    <a:srgbClr val="000000">
                      <a:alpha val="43137"/>
                    </a:srgbClr>
                  </a:outerShdw>
                </a:effectLst>
              </a:rPr>
              <a:t>Sara R. Simeonidis, Esq.</a:t>
            </a:r>
          </a:p>
          <a:p>
            <a:pPr marL="0" indent="0">
              <a:lnSpc>
                <a:spcPct val="120000"/>
              </a:lnSpc>
              <a:spcBef>
                <a:spcPts val="0"/>
              </a:spcBef>
              <a:buNone/>
            </a:pPr>
            <a:r>
              <a:rPr lang="en-US" sz="2000" dirty="0">
                <a:solidFill>
                  <a:schemeClr val="bg1">
                    <a:lumMod val="95000"/>
                  </a:schemeClr>
                </a:solidFill>
              </a:rPr>
              <a:t>Jackson Lewis P.C.  </a:t>
            </a:r>
          </a:p>
          <a:p>
            <a:pPr marL="0" indent="0">
              <a:lnSpc>
                <a:spcPct val="120000"/>
              </a:lnSpc>
              <a:spcBef>
                <a:spcPts val="0"/>
              </a:spcBef>
              <a:buNone/>
            </a:pPr>
            <a:r>
              <a:rPr lang="en-US" sz="2000" dirty="0">
                <a:solidFill>
                  <a:schemeClr val="bg1">
                    <a:lumMod val="95000"/>
                  </a:schemeClr>
                </a:solidFill>
              </a:rPr>
              <a:t>www.jacksonlewis.com</a:t>
            </a:r>
          </a:p>
        </p:txBody>
      </p:sp>
      <p:sp>
        <p:nvSpPr>
          <p:cNvPr id="4" name="Footer Placeholder 3"/>
          <p:cNvSpPr>
            <a:spLocks noGrp="1"/>
          </p:cNvSpPr>
          <p:nvPr>
            <p:ph type="ftr" sz="quarter" idx="11"/>
          </p:nvPr>
        </p:nvSpPr>
        <p:spPr/>
        <p:txBody>
          <a:bodyPr/>
          <a:lstStyle/>
          <a:p>
            <a:r>
              <a:rPr lang="en-US" dirty="0">
                <a:solidFill>
                  <a:srgbClr val="95B3D7"/>
                </a:solidFill>
              </a:rPr>
              <a:t>©2019 Jackson Lewis P.C.</a:t>
            </a:r>
          </a:p>
        </p:txBody>
      </p:sp>
    </p:spTree>
    <p:extLst>
      <p:ext uri="{BB962C8B-B14F-4D97-AF65-F5344CB8AC3E}">
        <p14:creationId xmlns:p14="http://schemas.microsoft.com/office/powerpoint/2010/main" val="1799602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       Therapy Dog</a:t>
            </a:r>
          </a:p>
        </p:txBody>
      </p:sp>
      <p:sp>
        <p:nvSpPr>
          <p:cNvPr id="3" name="Content Placeholder 2"/>
          <p:cNvSpPr>
            <a:spLocks noGrp="1"/>
          </p:cNvSpPr>
          <p:nvPr>
            <p:ph idx="1"/>
          </p:nvPr>
        </p:nvSpPr>
        <p:spPr>
          <a:xfrm>
            <a:off x="482958" y="2100543"/>
            <a:ext cx="8229600" cy="4525963"/>
          </a:xfrm>
        </p:spPr>
        <p:txBody>
          <a:bodyPr>
            <a:normAutofit/>
          </a:bodyPr>
          <a:lstStyle/>
          <a:p>
            <a:pPr marL="0" indent="0" algn="just">
              <a:buNone/>
            </a:pPr>
            <a:endParaRPr lang="en-US" sz="1800" dirty="0"/>
          </a:p>
          <a:p>
            <a:pPr algn="just"/>
            <a:r>
              <a:rPr lang="en-US" sz="1800" dirty="0"/>
              <a:t>Trained to provide affection, comfort and love to individuals</a:t>
            </a:r>
          </a:p>
          <a:p>
            <a:pPr marL="0" indent="0" algn="just">
              <a:buNone/>
            </a:pPr>
            <a:endParaRPr lang="en-US" sz="1800" dirty="0"/>
          </a:p>
          <a:p>
            <a:pPr algn="just"/>
            <a:r>
              <a:rPr lang="en-US" sz="1800" dirty="0"/>
              <a:t>Volunteer in settings such as hospitals, nursing homes, disaster areas, schools</a:t>
            </a:r>
          </a:p>
          <a:p>
            <a:endParaRPr lang="en-US" sz="1800" dirty="0"/>
          </a:p>
          <a:p>
            <a:endParaRPr lang="en-US" sz="1800" dirty="0"/>
          </a:p>
        </p:txBody>
      </p:sp>
      <p:sp>
        <p:nvSpPr>
          <p:cNvPr id="4" name="Footer Placeholder 3"/>
          <p:cNvSpPr>
            <a:spLocks noGrp="1"/>
          </p:cNvSpPr>
          <p:nvPr>
            <p:ph type="ftr" sz="quarter" idx="11"/>
          </p:nvPr>
        </p:nvSpPr>
        <p:spPr/>
        <p:txBody>
          <a:bodyPr/>
          <a:lstStyle/>
          <a:p>
            <a:r>
              <a:rPr lang="en-US" dirty="0"/>
              <a:t>©2019 Jackson Lewis P.C.</a:t>
            </a:r>
          </a:p>
        </p:txBody>
      </p:sp>
      <p:sp>
        <p:nvSpPr>
          <p:cNvPr id="5" name="Slide Number Placeholder 4"/>
          <p:cNvSpPr>
            <a:spLocks noGrp="1"/>
          </p:cNvSpPr>
          <p:nvPr>
            <p:ph type="sldNum" sz="quarter" idx="12"/>
          </p:nvPr>
        </p:nvSpPr>
        <p:spPr/>
        <p:txBody>
          <a:bodyPr/>
          <a:lstStyle/>
          <a:p>
            <a:fld id="{72EE7D79-36E9-3D41-96B0-913DC9CF5219}" type="slidenum">
              <a:rPr lang="en-US" smtClean="0"/>
              <a:t>10</a:t>
            </a:fld>
            <a:endParaRPr lang="en-US" dirty="0"/>
          </a:p>
        </p:txBody>
      </p:sp>
      <p:pic>
        <p:nvPicPr>
          <p:cNvPr id="8" name="Picture 7" descr="Image result for therapy do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5583754" y="167872"/>
            <a:ext cx="2630170" cy="1733550"/>
          </a:xfrm>
          <a:prstGeom prst="rect">
            <a:avLst/>
          </a:prstGeom>
          <a:noFill/>
          <a:ln>
            <a:noFill/>
          </a:ln>
        </p:spPr>
      </p:pic>
      <p:pic>
        <p:nvPicPr>
          <p:cNvPr id="11" name="Picture 10" descr="Image result for service dog memes">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3124200" y="3821346"/>
            <a:ext cx="3204042" cy="2423477"/>
          </a:xfrm>
          <a:prstGeom prst="rect">
            <a:avLst/>
          </a:prstGeom>
          <a:noFill/>
          <a:ln>
            <a:noFill/>
          </a:ln>
        </p:spPr>
      </p:pic>
    </p:spTree>
    <p:extLst>
      <p:ext uri="{BB962C8B-B14F-4D97-AF65-F5344CB8AC3E}">
        <p14:creationId xmlns:p14="http://schemas.microsoft.com/office/powerpoint/2010/main" val="4021204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Service vs. Emotional Support</a:t>
            </a:r>
          </a:p>
        </p:txBody>
      </p:sp>
      <p:sp>
        <p:nvSpPr>
          <p:cNvPr id="3" name="Content Placeholder 2"/>
          <p:cNvSpPr>
            <a:spLocks noGrp="1"/>
          </p:cNvSpPr>
          <p:nvPr>
            <p:ph idx="1"/>
          </p:nvPr>
        </p:nvSpPr>
        <p:spPr/>
        <p:txBody>
          <a:bodyPr>
            <a:normAutofit/>
          </a:bodyPr>
          <a:lstStyle/>
          <a:p>
            <a:pPr algn="just"/>
            <a:r>
              <a:rPr lang="en-US" sz="1800" dirty="0"/>
              <a:t>Emotional support animals generally do not qualify as service animals under because they are not trained to perform a specific task related to owner’s disability</a:t>
            </a:r>
          </a:p>
          <a:p>
            <a:pPr algn="just"/>
            <a:r>
              <a:rPr lang="en-US" sz="1800" dirty="0"/>
              <a:t>Places of public accommodation are not required to permit emotional support dogs on premises (unless required by state law—CT law does not require it)</a:t>
            </a:r>
          </a:p>
        </p:txBody>
      </p:sp>
      <p:sp>
        <p:nvSpPr>
          <p:cNvPr id="4" name="Footer Placeholder 3"/>
          <p:cNvSpPr>
            <a:spLocks noGrp="1"/>
          </p:cNvSpPr>
          <p:nvPr>
            <p:ph type="ftr" sz="quarter" idx="11"/>
          </p:nvPr>
        </p:nvSpPr>
        <p:spPr/>
        <p:txBody>
          <a:bodyPr/>
          <a:lstStyle/>
          <a:p>
            <a:r>
              <a:rPr lang="en-US" dirty="0"/>
              <a:t>©2019 Jackson Lewis P.C.</a:t>
            </a:r>
          </a:p>
        </p:txBody>
      </p:sp>
      <p:sp>
        <p:nvSpPr>
          <p:cNvPr id="5" name="Slide Number Placeholder 4"/>
          <p:cNvSpPr>
            <a:spLocks noGrp="1"/>
          </p:cNvSpPr>
          <p:nvPr>
            <p:ph type="sldNum" sz="quarter" idx="12"/>
          </p:nvPr>
        </p:nvSpPr>
        <p:spPr/>
        <p:txBody>
          <a:bodyPr/>
          <a:lstStyle/>
          <a:p>
            <a:fld id="{72EE7D79-36E9-3D41-96B0-913DC9CF5219}" type="slidenum">
              <a:rPr lang="en-US" smtClean="0"/>
              <a:t>11</a:t>
            </a:fld>
            <a:endParaRPr lang="en-US" dirty="0"/>
          </a:p>
        </p:txBody>
      </p:sp>
      <p:pic>
        <p:nvPicPr>
          <p:cNvPr id="8" name="Picture 7" descr="Image result for chihuahua service do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4906850" y="3412901"/>
            <a:ext cx="2640169" cy="2362988"/>
          </a:xfrm>
          <a:prstGeom prst="rect">
            <a:avLst/>
          </a:prstGeom>
          <a:noFill/>
          <a:ln>
            <a:noFill/>
          </a:ln>
        </p:spPr>
      </p:pic>
    </p:spTree>
    <p:extLst>
      <p:ext uri="{BB962C8B-B14F-4D97-AF65-F5344CB8AC3E}">
        <p14:creationId xmlns:p14="http://schemas.microsoft.com/office/powerpoint/2010/main" val="1654376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912535"/>
            <a:ext cx="7772400" cy="1298222"/>
          </a:xfrm>
        </p:spPr>
        <p:txBody>
          <a:bodyPr anchor="ctr">
            <a:normAutofit fontScale="90000"/>
          </a:bodyPr>
          <a:lstStyle/>
          <a:p>
            <a:pPr algn="ctr"/>
            <a:r>
              <a:rPr lang="en-US" dirty="0"/>
              <a:t>OBLIGATIONS FOR EMPLOYERS</a:t>
            </a:r>
          </a:p>
        </p:txBody>
      </p:sp>
      <p:sp>
        <p:nvSpPr>
          <p:cNvPr id="3" name="Text Placeholder 2"/>
          <p:cNvSpPr>
            <a:spLocks noGrp="1"/>
          </p:cNvSpPr>
          <p:nvPr>
            <p:ph type="body" idx="1"/>
          </p:nvPr>
        </p:nvSpPr>
        <p:spPr>
          <a:xfrm>
            <a:off x="722313" y="2325511"/>
            <a:ext cx="7772400" cy="970845"/>
          </a:xfrm>
        </p:spPr>
        <p:txBody>
          <a:bodyPr anchor="ctr"/>
          <a:lstStyle/>
          <a:p>
            <a:pPr algn="ctr"/>
            <a:r>
              <a:rPr lang="en-US" i="1" dirty="0"/>
              <a:t>Understanding the Differences Between Service, Emotional Support and Therapy Dogs</a:t>
            </a:r>
          </a:p>
        </p:txBody>
      </p:sp>
      <p:sp>
        <p:nvSpPr>
          <p:cNvPr id="4" name="Footer Placeholder 3"/>
          <p:cNvSpPr>
            <a:spLocks noGrp="1"/>
          </p:cNvSpPr>
          <p:nvPr>
            <p:ph type="ftr" sz="quarter" idx="11"/>
          </p:nvPr>
        </p:nvSpPr>
        <p:spPr/>
        <p:txBody>
          <a:bodyPr/>
          <a:lstStyle/>
          <a:p>
            <a:r>
              <a:rPr lang="en-US" dirty="0"/>
              <a:t>©2019 Jackson Lewis P.C.</a:t>
            </a:r>
          </a:p>
        </p:txBody>
      </p:sp>
      <p:sp>
        <p:nvSpPr>
          <p:cNvPr id="5" name="Slide Number Placeholder 4"/>
          <p:cNvSpPr>
            <a:spLocks noGrp="1"/>
          </p:cNvSpPr>
          <p:nvPr>
            <p:ph type="sldNum" sz="quarter" idx="12"/>
          </p:nvPr>
        </p:nvSpPr>
        <p:spPr/>
        <p:txBody>
          <a:bodyPr/>
          <a:lstStyle/>
          <a:p>
            <a:fld id="{72EE7D79-36E9-3D41-96B0-913DC9CF5219}" type="slidenum">
              <a:rPr lang="en-US" smtClean="0"/>
              <a:t>12</a:t>
            </a:fld>
            <a:endParaRPr lang="en-US" dirty="0"/>
          </a:p>
        </p:txBody>
      </p:sp>
    </p:spTree>
    <p:extLst>
      <p:ext uri="{BB962C8B-B14F-4D97-AF65-F5344CB8AC3E}">
        <p14:creationId xmlns:p14="http://schemas.microsoft.com/office/powerpoint/2010/main" val="4044061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What are Your Obligations?</a:t>
            </a:r>
          </a:p>
        </p:txBody>
      </p:sp>
      <p:sp>
        <p:nvSpPr>
          <p:cNvPr id="3" name="Content Placeholder 2"/>
          <p:cNvSpPr>
            <a:spLocks noGrp="1"/>
          </p:cNvSpPr>
          <p:nvPr>
            <p:ph idx="1"/>
          </p:nvPr>
        </p:nvSpPr>
        <p:spPr>
          <a:xfrm>
            <a:off x="457200" y="2364525"/>
            <a:ext cx="8229600" cy="3634689"/>
          </a:xfrm>
        </p:spPr>
        <p:txBody>
          <a:bodyPr>
            <a:noAutofit/>
          </a:bodyPr>
          <a:lstStyle/>
          <a:p>
            <a:pPr>
              <a:spcBef>
                <a:spcPts val="0"/>
              </a:spcBef>
            </a:pPr>
            <a:r>
              <a:rPr lang="en-US" dirty="0">
                <a:latin typeface="Arial" panose="020B0604020202020204" pitchFamily="34" charset="0"/>
                <a:cs typeface="Arial" panose="020B0604020202020204" pitchFamily="34" charset="0"/>
              </a:rPr>
              <a:t>Title I silent on service or emotional support animals</a:t>
            </a:r>
          </a:p>
          <a:p>
            <a:pPr marL="0" indent="0">
              <a:spcBef>
                <a:spcPts val="0"/>
              </a:spcBef>
              <a:buNone/>
            </a:pPr>
            <a:endParaRPr lang="en-US" dirty="0">
              <a:latin typeface="Arial" panose="020B0604020202020204" pitchFamily="34" charset="0"/>
              <a:cs typeface="Arial" panose="020B0604020202020204" pitchFamily="34" charset="0"/>
            </a:endParaRPr>
          </a:p>
          <a:p>
            <a:pPr>
              <a:spcBef>
                <a:spcPts val="0"/>
              </a:spcBef>
            </a:pPr>
            <a:r>
              <a:rPr lang="en-US" dirty="0">
                <a:latin typeface="Arial" panose="020B0604020202020204" pitchFamily="34" charset="0"/>
                <a:cs typeface="Arial" panose="020B0604020202020204" pitchFamily="34" charset="0"/>
              </a:rPr>
              <a:t>EEOC position—service and emotional support animals must be allowed as a reasonable accommodation</a:t>
            </a:r>
          </a:p>
          <a:p>
            <a:pPr marL="0" indent="0">
              <a:spcBef>
                <a:spcPts val="0"/>
              </a:spcBef>
              <a:buNone/>
            </a:pPr>
            <a:endParaRPr lang="en-US" dirty="0">
              <a:latin typeface="Arial" panose="020B0604020202020204" pitchFamily="34" charset="0"/>
              <a:cs typeface="Arial" panose="020B0604020202020204" pitchFamily="34" charset="0"/>
            </a:endParaRPr>
          </a:p>
          <a:p>
            <a:pPr>
              <a:spcBef>
                <a:spcPts val="0"/>
              </a:spcBef>
            </a:pPr>
            <a:r>
              <a:rPr lang="en-US" dirty="0">
                <a:latin typeface="Arial" panose="020B0604020202020204" pitchFamily="34" charset="0"/>
                <a:cs typeface="Arial" panose="020B0604020202020204" pitchFamily="34" charset="0"/>
              </a:rPr>
              <a:t>Employers cannot impose a blanket prohibition</a:t>
            </a:r>
          </a:p>
          <a:p>
            <a:pPr marL="0" indent="0">
              <a:spcBef>
                <a:spcPts val="0"/>
              </a:spcBef>
              <a:buNone/>
            </a:pPr>
            <a:endParaRPr lang="en-US" dirty="0">
              <a:latin typeface="Arial" panose="020B0604020202020204" pitchFamily="34" charset="0"/>
              <a:cs typeface="Arial" panose="020B0604020202020204" pitchFamily="34" charset="0"/>
            </a:endParaRPr>
          </a:p>
          <a:p>
            <a:pPr>
              <a:spcBef>
                <a:spcPts val="0"/>
              </a:spcBef>
            </a:pPr>
            <a:r>
              <a:rPr lang="en-US" dirty="0">
                <a:latin typeface="Arial" panose="020B0604020202020204" pitchFamily="34" charset="0"/>
                <a:cs typeface="Arial" panose="020B0604020202020204" pitchFamily="34" charset="0"/>
              </a:rPr>
              <a:t>Should treat as any other requested accommodation </a:t>
            </a:r>
          </a:p>
          <a:p>
            <a:pPr>
              <a:spcAft>
                <a:spcPts val="1200"/>
              </a:spcAft>
            </a:pPr>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dirty="0"/>
              <a:t>©2019 Jackson Lewis P.C.</a:t>
            </a:r>
          </a:p>
        </p:txBody>
      </p:sp>
      <p:sp>
        <p:nvSpPr>
          <p:cNvPr id="5" name="Slide Number Placeholder 4"/>
          <p:cNvSpPr>
            <a:spLocks noGrp="1"/>
          </p:cNvSpPr>
          <p:nvPr>
            <p:ph type="sldNum" sz="quarter" idx="12"/>
          </p:nvPr>
        </p:nvSpPr>
        <p:spPr/>
        <p:txBody>
          <a:bodyPr/>
          <a:lstStyle/>
          <a:p>
            <a:fld id="{72EE7D79-36E9-3D41-96B0-913DC9CF5219}" type="slidenum">
              <a:rPr lang="en-US" smtClean="0"/>
              <a:t>13</a:t>
            </a:fld>
            <a:endParaRPr lang="en-US" dirty="0"/>
          </a:p>
        </p:txBody>
      </p:sp>
      <p:pic>
        <p:nvPicPr>
          <p:cNvPr id="7" name="Picture 6" descr="Image result for considerations">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71255" y="146038"/>
            <a:ext cx="2343955" cy="2030492"/>
          </a:xfrm>
          <a:prstGeom prst="rect">
            <a:avLst/>
          </a:prstGeom>
          <a:noFill/>
          <a:ln>
            <a:noFill/>
          </a:ln>
        </p:spPr>
      </p:pic>
    </p:spTree>
    <p:extLst>
      <p:ext uri="{BB962C8B-B14F-4D97-AF65-F5344CB8AC3E}">
        <p14:creationId xmlns:p14="http://schemas.microsoft.com/office/powerpoint/2010/main" val="1049029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a:t>To Accommodate or Not to Accommodate</a:t>
            </a:r>
          </a:p>
        </p:txBody>
      </p:sp>
      <p:sp>
        <p:nvSpPr>
          <p:cNvPr id="3" name="Content Placeholder 2"/>
          <p:cNvSpPr>
            <a:spLocks noGrp="1"/>
          </p:cNvSpPr>
          <p:nvPr>
            <p:ph idx="1"/>
          </p:nvPr>
        </p:nvSpPr>
        <p:spPr>
          <a:xfrm>
            <a:off x="302484" y="2382983"/>
            <a:ext cx="8590547" cy="4893580"/>
          </a:xfrm>
        </p:spPr>
        <p:txBody>
          <a:bodyPr>
            <a:normAutofit/>
          </a:bodyPr>
          <a:lstStyle/>
          <a:p>
            <a:pPr algn="just">
              <a:spcAft>
                <a:spcPts val="1200"/>
              </a:spcAft>
            </a:pPr>
            <a:r>
              <a:rPr lang="en-US" sz="2000" dirty="0"/>
              <a:t>Is the applicant/employee disabled</a:t>
            </a:r>
          </a:p>
          <a:p>
            <a:pPr algn="just">
              <a:spcAft>
                <a:spcPts val="1200"/>
              </a:spcAft>
            </a:pPr>
            <a:r>
              <a:rPr lang="en-US" sz="2000" dirty="0"/>
              <a:t>Is applicant/employee qualified under the ADA—i.e. able to perform the essential functions of the job with or without a reasonable accommodation</a:t>
            </a:r>
          </a:p>
          <a:p>
            <a:pPr algn="just">
              <a:spcAft>
                <a:spcPts val="1200"/>
              </a:spcAft>
            </a:pPr>
            <a:r>
              <a:rPr lang="en-US" sz="2000" dirty="0"/>
              <a:t>Would the requested accommodation allow employee to perform job duties</a:t>
            </a:r>
          </a:p>
          <a:p>
            <a:pPr algn="just">
              <a:spcAft>
                <a:spcPts val="1200"/>
              </a:spcAft>
            </a:pPr>
            <a:r>
              <a:rPr lang="en-US" sz="2000" dirty="0"/>
              <a:t>Would the requested accommodation create an undue hardship to employer and if so is there another reasonable accommodation that can be implemented</a:t>
            </a:r>
          </a:p>
        </p:txBody>
      </p:sp>
      <p:sp>
        <p:nvSpPr>
          <p:cNvPr id="4" name="Footer Placeholder 3"/>
          <p:cNvSpPr>
            <a:spLocks noGrp="1"/>
          </p:cNvSpPr>
          <p:nvPr>
            <p:ph type="ftr" sz="quarter" idx="11"/>
          </p:nvPr>
        </p:nvSpPr>
        <p:spPr/>
        <p:txBody>
          <a:bodyPr/>
          <a:lstStyle/>
          <a:p>
            <a:r>
              <a:rPr lang="en-US" dirty="0"/>
              <a:t>©2019 Jackson Lewis P.C.</a:t>
            </a:r>
          </a:p>
        </p:txBody>
      </p:sp>
      <p:sp>
        <p:nvSpPr>
          <p:cNvPr id="5" name="Slide Number Placeholder 4"/>
          <p:cNvSpPr>
            <a:spLocks noGrp="1"/>
          </p:cNvSpPr>
          <p:nvPr>
            <p:ph type="sldNum" sz="quarter" idx="12"/>
          </p:nvPr>
        </p:nvSpPr>
        <p:spPr/>
        <p:txBody>
          <a:bodyPr/>
          <a:lstStyle/>
          <a:p>
            <a:fld id="{72EE7D79-36E9-3D41-96B0-913DC9CF5219}" type="slidenum">
              <a:rPr lang="en-US" smtClean="0"/>
              <a:t>14</a:t>
            </a:fld>
            <a:endParaRPr lang="en-US" dirty="0"/>
          </a:p>
        </p:txBody>
      </p:sp>
      <p:pic>
        <p:nvPicPr>
          <p:cNvPr id="7" name="Picture 6" descr="Image result for reasonable accommodation">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76726" y="263972"/>
            <a:ext cx="2734310" cy="1822450"/>
          </a:xfrm>
          <a:prstGeom prst="rect">
            <a:avLst/>
          </a:prstGeom>
          <a:noFill/>
          <a:ln>
            <a:noFill/>
          </a:ln>
        </p:spPr>
      </p:pic>
    </p:spTree>
    <p:extLst>
      <p:ext uri="{BB962C8B-B14F-4D97-AF65-F5344CB8AC3E}">
        <p14:creationId xmlns:p14="http://schemas.microsoft.com/office/powerpoint/2010/main" val="1292157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709" y="146038"/>
            <a:ext cx="8229600" cy="1143000"/>
          </a:xfrm>
        </p:spPr>
        <p:txBody>
          <a:bodyPr/>
          <a:lstStyle/>
          <a:p>
            <a:pPr algn="l"/>
            <a:r>
              <a:rPr lang="en-US" dirty="0"/>
              <a:t>Interactive Process</a:t>
            </a:r>
          </a:p>
        </p:txBody>
      </p:sp>
      <p:sp>
        <p:nvSpPr>
          <p:cNvPr id="3" name="Content Placeholder 2"/>
          <p:cNvSpPr>
            <a:spLocks noGrp="1"/>
          </p:cNvSpPr>
          <p:nvPr>
            <p:ph idx="1"/>
          </p:nvPr>
        </p:nvSpPr>
        <p:spPr>
          <a:xfrm>
            <a:off x="101762" y="1642169"/>
            <a:ext cx="8590547" cy="4801775"/>
          </a:xfrm>
        </p:spPr>
        <p:txBody>
          <a:bodyPr>
            <a:normAutofit fontScale="92500"/>
          </a:bodyPr>
          <a:lstStyle/>
          <a:p>
            <a:pPr>
              <a:spcBef>
                <a:spcPts val="0"/>
              </a:spcBef>
            </a:pPr>
            <a:r>
              <a:rPr lang="en-US" sz="2300" dirty="0"/>
              <a:t>Interactive process between employee and </a:t>
            </a:r>
          </a:p>
          <a:p>
            <a:pPr marL="0" indent="0">
              <a:spcBef>
                <a:spcPts val="0"/>
              </a:spcBef>
              <a:buNone/>
            </a:pPr>
            <a:r>
              <a:rPr lang="en-US" sz="2300" dirty="0"/>
              <a:t>     employer may be necessary to determine an </a:t>
            </a:r>
          </a:p>
          <a:p>
            <a:pPr marL="0" indent="0">
              <a:spcBef>
                <a:spcPts val="0"/>
              </a:spcBef>
              <a:buNone/>
            </a:pPr>
            <a:r>
              <a:rPr lang="en-US" sz="2300" dirty="0"/>
              <a:t>     appropriate reasonable accommodation</a:t>
            </a:r>
          </a:p>
          <a:p>
            <a:pPr>
              <a:spcAft>
                <a:spcPts val="1200"/>
              </a:spcAft>
            </a:pPr>
            <a:r>
              <a:rPr lang="en-US" sz="2300" dirty="0"/>
              <a:t>Goal is to identify the precise limitations from the disability and potential accommodations to overcome limitations</a:t>
            </a:r>
          </a:p>
          <a:p>
            <a:pPr>
              <a:spcAft>
                <a:spcPts val="1200"/>
              </a:spcAft>
            </a:pPr>
            <a:r>
              <a:rPr lang="en-US" sz="2300" dirty="0"/>
              <a:t>Both parties must participate in good faith interactive process</a:t>
            </a:r>
          </a:p>
          <a:p>
            <a:pPr>
              <a:spcAft>
                <a:spcPts val="1200"/>
              </a:spcAft>
            </a:pPr>
            <a:r>
              <a:rPr lang="en-US" sz="2300" dirty="0"/>
              <a:t>ADA does not require the accommodation of employee’s choice</a:t>
            </a:r>
          </a:p>
          <a:p>
            <a:pPr>
              <a:spcAft>
                <a:spcPts val="1200"/>
              </a:spcAft>
            </a:pPr>
            <a:r>
              <a:rPr lang="en-US" sz="2300" dirty="0"/>
              <a:t>Employer can choose between effective accommodations</a:t>
            </a:r>
          </a:p>
          <a:p>
            <a:pPr>
              <a:spcAft>
                <a:spcPts val="1200"/>
              </a:spcAft>
            </a:pPr>
            <a:r>
              <a:rPr lang="en-US" sz="2300" dirty="0"/>
              <a:t>Where disability and need for accommodation is not obvious—Employer may request reasonable medical information to demonstrate employee has disability and needs accommodation</a:t>
            </a:r>
          </a:p>
          <a:p>
            <a:pPr>
              <a:spcAft>
                <a:spcPts val="1200"/>
              </a:spcAft>
            </a:pPr>
            <a:endParaRPr lang="en-US" sz="1800" dirty="0"/>
          </a:p>
        </p:txBody>
      </p:sp>
      <p:sp>
        <p:nvSpPr>
          <p:cNvPr id="4" name="Footer Placeholder 3"/>
          <p:cNvSpPr>
            <a:spLocks noGrp="1"/>
          </p:cNvSpPr>
          <p:nvPr>
            <p:ph type="ftr" sz="quarter" idx="11"/>
          </p:nvPr>
        </p:nvSpPr>
        <p:spPr/>
        <p:txBody>
          <a:bodyPr/>
          <a:lstStyle/>
          <a:p>
            <a:r>
              <a:rPr lang="en-US" dirty="0"/>
              <a:t>©2019 Jackson Lewis P.C.</a:t>
            </a:r>
          </a:p>
        </p:txBody>
      </p:sp>
      <p:sp>
        <p:nvSpPr>
          <p:cNvPr id="5" name="Slide Number Placeholder 4"/>
          <p:cNvSpPr>
            <a:spLocks noGrp="1"/>
          </p:cNvSpPr>
          <p:nvPr>
            <p:ph type="sldNum" sz="quarter" idx="12"/>
          </p:nvPr>
        </p:nvSpPr>
        <p:spPr/>
        <p:txBody>
          <a:bodyPr/>
          <a:lstStyle/>
          <a:p>
            <a:fld id="{72EE7D79-36E9-3D41-96B0-913DC9CF5219}" type="slidenum">
              <a:rPr lang="en-US" smtClean="0"/>
              <a:t>15</a:t>
            </a:fld>
            <a:endParaRPr lang="en-US" dirty="0"/>
          </a:p>
        </p:txBody>
      </p:sp>
      <p:pic>
        <p:nvPicPr>
          <p:cNvPr id="6" name="Picture 5" descr="Image result for interactive process">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373969" y="318869"/>
            <a:ext cx="2550160" cy="1940337"/>
          </a:xfrm>
          <a:prstGeom prst="rect">
            <a:avLst/>
          </a:prstGeom>
          <a:noFill/>
          <a:ln>
            <a:noFill/>
          </a:ln>
        </p:spPr>
      </p:pic>
    </p:spTree>
    <p:extLst>
      <p:ext uri="{BB962C8B-B14F-4D97-AF65-F5344CB8AC3E}">
        <p14:creationId xmlns:p14="http://schemas.microsoft.com/office/powerpoint/2010/main" val="605516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Undue Hardship</a:t>
            </a:r>
          </a:p>
        </p:txBody>
      </p:sp>
      <p:sp>
        <p:nvSpPr>
          <p:cNvPr id="3" name="Content Placeholder 2"/>
          <p:cNvSpPr>
            <a:spLocks noGrp="1"/>
          </p:cNvSpPr>
          <p:nvPr>
            <p:ph idx="1"/>
          </p:nvPr>
        </p:nvSpPr>
        <p:spPr>
          <a:xfrm>
            <a:off x="457200" y="2100543"/>
            <a:ext cx="8229600" cy="4525963"/>
          </a:xfrm>
        </p:spPr>
        <p:txBody>
          <a:bodyPr/>
          <a:lstStyle/>
          <a:p>
            <a:r>
              <a:rPr lang="en-US" sz="2000" dirty="0"/>
              <a:t>Poses a direct threat, i.e. significant risk to health or safety of others</a:t>
            </a:r>
          </a:p>
          <a:p>
            <a:r>
              <a:rPr lang="en-US" sz="2000" dirty="0"/>
              <a:t>Disruptive</a:t>
            </a:r>
          </a:p>
          <a:p>
            <a:r>
              <a:rPr lang="en-US" sz="2000" dirty="0"/>
              <a:t>Not properly controlled by owner</a:t>
            </a:r>
          </a:p>
          <a:p>
            <a:endParaRPr lang="en-US" dirty="0"/>
          </a:p>
        </p:txBody>
      </p:sp>
      <p:sp>
        <p:nvSpPr>
          <p:cNvPr id="4" name="Footer Placeholder 3"/>
          <p:cNvSpPr>
            <a:spLocks noGrp="1"/>
          </p:cNvSpPr>
          <p:nvPr>
            <p:ph type="ftr" sz="quarter" idx="11"/>
          </p:nvPr>
        </p:nvSpPr>
        <p:spPr/>
        <p:txBody>
          <a:bodyPr/>
          <a:lstStyle/>
          <a:p>
            <a:r>
              <a:rPr lang="en-US" dirty="0"/>
              <a:t>©2019 Jackson Lewis P.C.</a:t>
            </a:r>
          </a:p>
        </p:txBody>
      </p:sp>
      <p:sp>
        <p:nvSpPr>
          <p:cNvPr id="5" name="Slide Number Placeholder 4"/>
          <p:cNvSpPr>
            <a:spLocks noGrp="1"/>
          </p:cNvSpPr>
          <p:nvPr>
            <p:ph type="sldNum" sz="quarter" idx="12"/>
          </p:nvPr>
        </p:nvSpPr>
        <p:spPr/>
        <p:txBody>
          <a:bodyPr/>
          <a:lstStyle/>
          <a:p>
            <a:fld id="{72EE7D79-36E9-3D41-96B0-913DC9CF5219}" type="slidenum">
              <a:rPr lang="en-US" smtClean="0"/>
              <a:t>16</a:t>
            </a:fld>
            <a:endParaRPr lang="en-US" dirty="0"/>
          </a:p>
        </p:txBody>
      </p:sp>
      <p:pic>
        <p:nvPicPr>
          <p:cNvPr id="6" name="Picture 5" descr="Image result for undue hardship">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5296101" y="3374266"/>
            <a:ext cx="3165319" cy="2622963"/>
          </a:xfrm>
          <a:prstGeom prst="rect">
            <a:avLst/>
          </a:prstGeom>
          <a:noFill/>
          <a:ln>
            <a:noFill/>
          </a:ln>
        </p:spPr>
      </p:pic>
    </p:spTree>
    <p:extLst>
      <p:ext uri="{BB962C8B-B14F-4D97-AF65-F5344CB8AC3E}">
        <p14:creationId xmlns:p14="http://schemas.microsoft.com/office/powerpoint/2010/main" val="2501775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Considerations</a:t>
            </a:r>
          </a:p>
        </p:txBody>
      </p:sp>
      <p:sp>
        <p:nvSpPr>
          <p:cNvPr id="3" name="Content Placeholder 2"/>
          <p:cNvSpPr>
            <a:spLocks noGrp="1"/>
          </p:cNvSpPr>
          <p:nvPr>
            <p:ph idx="1"/>
          </p:nvPr>
        </p:nvSpPr>
        <p:spPr>
          <a:xfrm>
            <a:off x="276726" y="2653048"/>
            <a:ext cx="8590547" cy="3790895"/>
          </a:xfrm>
        </p:spPr>
        <p:txBody>
          <a:bodyPr>
            <a:normAutofit/>
          </a:bodyPr>
          <a:lstStyle/>
          <a:p>
            <a:pPr algn="just">
              <a:spcAft>
                <a:spcPts val="1200"/>
              </a:spcAft>
            </a:pPr>
            <a:r>
              <a:rPr lang="en-US" sz="1800" dirty="0"/>
              <a:t>Workplace could be dangerous for animals—for example manufacturing setting</a:t>
            </a:r>
          </a:p>
          <a:p>
            <a:pPr algn="just">
              <a:spcAft>
                <a:spcPts val="1200"/>
              </a:spcAft>
            </a:pPr>
            <a:r>
              <a:rPr lang="en-US" sz="1800" dirty="0"/>
              <a:t>Workplace may require sterile environment—for example a hospital</a:t>
            </a:r>
          </a:p>
          <a:p>
            <a:pPr algn="just">
              <a:spcAft>
                <a:spcPts val="1200"/>
              </a:spcAft>
            </a:pPr>
            <a:r>
              <a:rPr lang="en-US" sz="1800" dirty="0"/>
              <a:t>Other employees may be adversely affected—for example allergies, phobias</a:t>
            </a:r>
          </a:p>
          <a:p>
            <a:pPr algn="just">
              <a:spcAft>
                <a:spcPts val="1200"/>
              </a:spcAft>
            </a:pPr>
            <a:r>
              <a:rPr lang="en-US" sz="1800" dirty="0"/>
              <a:t>Impacts on insurance</a:t>
            </a:r>
          </a:p>
          <a:p>
            <a:pPr marL="457200" lvl="1" indent="0" algn="just">
              <a:spcAft>
                <a:spcPts val="1200"/>
              </a:spcAft>
              <a:buNone/>
            </a:pPr>
            <a:endParaRPr lang="en-US" sz="1800" dirty="0"/>
          </a:p>
          <a:p>
            <a:pPr lvl="1" algn="just">
              <a:spcAft>
                <a:spcPts val="1200"/>
              </a:spcAft>
            </a:pPr>
            <a:endParaRPr lang="en-US" sz="1800" dirty="0"/>
          </a:p>
          <a:p>
            <a:pPr lvl="1" algn="just">
              <a:spcAft>
                <a:spcPts val="1200"/>
              </a:spcAft>
            </a:pPr>
            <a:endParaRPr lang="en-US" dirty="0"/>
          </a:p>
        </p:txBody>
      </p:sp>
      <p:sp>
        <p:nvSpPr>
          <p:cNvPr id="4" name="Footer Placeholder 3"/>
          <p:cNvSpPr>
            <a:spLocks noGrp="1"/>
          </p:cNvSpPr>
          <p:nvPr>
            <p:ph type="ftr" sz="quarter" idx="11"/>
          </p:nvPr>
        </p:nvSpPr>
        <p:spPr/>
        <p:txBody>
          <a:bodyPr/>
          <a:lstStyle/>
          <a:p>
            <a:r>
              <a:rPr lang="en-US" dirty="0"/>
              <a:t>©2019 Jackson Lewis P.C.</a:t>
            </a:r>
          </a:p>
        </p:txBody>
      </p:sp>
      <p:sp>
        <p:nvSpPr>
          <p:cNvPr id="5" name="Slide Number Placeholder 4"/>
          <p:cNvSpPr>
            <a:spLocks noGrp="1"/>
          </p:cNvSpPr>
          <p:nvPr>
            <p:ph type="sldNum" sz="quarter" idx="12"/>
          </p:nvPr>
        </p:nvSpPr>
        <p:spPr/>
        <p:txBody>
          <a:bodyPr/>
          <a:lstStyle/>
          <a:p>
            <a:fld id="{72EE7D79-36E9-3D41-96B0-913DC9CF5219}" type="slidenum">
              <a:rPr lang="en-US" smtClean="0"/>
              <a:t>17</a:t>
            </a:fld>
            <a:endParaRPr lang="en-US" dirty="0"/>
          </a:p>
        </p:txBody>
      </p:sp>
      <p:pic>
        <p:nvPicPr>
          <p:cNvPr id="9" name="Picture 8" descr="Image result for safety concern">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748278" y="1289038"/>
            <a:ext cx="2118995" cy="1210945"/>
          </a:xfrm>
          <a:prstGeom prst="rect">
            <a:avLst/>
          </a:prstGeom>
          <a:noFill/>
          <a:ln>
            <a:noFill/>
          </a:ln>
        </p:spPr>
      </p:pic>
    </p:spTree>
    <p:extLst>
      <p:ext uri="{BB962C8B-B14F-4D97-AF65-F5344CB8AC3E}">
        <p14:creationId xmlns:p14="http://schemas.microsoft.com/office/powerpoint/2010/main" val="814721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Animals in Housing</a:t>
            </a:r>
          </a:p>
        </p:txBody>
      </p:sp>
      <p:sp>
        <p:nvSpPr>
          <p:cNvPr id="3" name="Content Placeholder 2"/>
          <p:cNvSpPr>
            <a:spLocks noGrp="1"/>
          </p:cNvSpPr>
          <p:nvPr>
            <p:ph idx="1"/>
          </p:nvPr>
        </p:nvSpPr>
        <p:spPr/>
        <p:txBody>
          <a:bodyPr/>
          <a:lstStyle/>
          <a:p>
            <a:r>
              <a:rPr lang="en-US" dirty="0"/>
              <a:t>Fair Housing Act prohibits discrimination</a:t>
            </a:r>
          </a:p>
          <a:p>
            <a:r>
              <a:rPr lang="en-US" dirty="0"/>
              <a:t>Landlord’s obligations:</a:t>
            </a:r>
          </a:p>
          <a:p>
            <a:pPr lvl="1"/>
            <a:r>
              <a:rPr lang="en-US" dirty="0"/>
              <a:t>Can’t use “no pet” policy to deny housing to disabled person</a:t>
            </a:r>
          </a:p>
          <a:p>
            <a:pPr lvl="1"/>
            <a:r>
              <a:rPr lang="en-US" dirty="0"/>
              <a:t>Must grant reasonable accommodation</a:t>
            </a:r>
          </a:p>
          <a:p>
            <a:r>
              <a:rPr lang="en-US" dirty="0"/>
              <a:t>2 threshold questions:</a:t>
            </a:r>
          </a:p>
          <a:p>
            <a:pPr lvl="1"/>
            <a:r>
              <a:rPr lang="en-US" dirty="0"/>
              <a:t>Does person have a disability</a:t>
            </a:r>
          </a:p>
          <a:p>
            <a:pPr lvl="1"/>
            <a:r>
              <a:rPr lang="en-US" dirty="0"/>
              <a:t>Is there a disability-related need for the animal—either service or emotional support</a:t>
            </a:r>
          </a:p>
          <a:p>
            <a:r>
              <a:rPr lang="en-US" dirty="0"/>
              <a:t>Unless:</a:t>
            </a:r>
          </a:p>
          <a:p>
            <a:pPr lvl="1"/>
            <a:r>
              <a:rPr lang="en-US" dirty="0"/>
              <a:t>Animal would cause direct threat to health/safety to other</a:t>
            </a:r>
          </a:p>
          <a:p>
            <a:pPr lvl="1"/>
            <a:r>
              <a:rPr lang="en-US" dirty="0"/>
              <a:t>Substantial physical damage to property of others</a:t>
            </a:r>
          </a:p>
        </p:txBody>
      </p:sp>
      <p:sp>
        <p:nvSpPr>
          <p:cNvPr id="4" name="Footer Placeholder 3"/>
          <p:cNvSpPr>
            <a:spLocks noGrp="1"/>
          </p:cNvSpPr>
          <p:nvPr>
            <p:ph type="ftr" sz="quarter" idx="11"/>
          </p:nvPr>
        </p:nvSpPr>
        <p:spPr/>
        <p:txBody>
          <a:bodyPr/>
          <a:lstStyle/>
          <a:p>
            <a:r>
              <a:rPr lang="en-US"/>
              <a:t>©2016 Jackson Lewis P.C.</a:t>
            </a:r>
            <a:endParaRPr lang="en-US" dirty="0"/>
          </a:p>
        </p:txBody>
      </p:sp>
      <p:sp>
        <p:nvSpPr>
          <p:cNvPr id="5" name="Slide Number Placeholder 4"/>
          <p:cNvSpPr>
            <a:spLocks noGrp="1"/>
          </p:cNvSpPr>
          <p:nvPr>
            <p:ph type="sldNum" sz="quarter" idx="12"/>
          </p:nvPr>
        </p:nvSpPr>
        <p:spPr/>
        <p:txBody>
          <a:bodyPr/>
          <a:lstStyle/>
          <a:p>
            <a:fld id="{72EE7D79-36E9-3D41-96B0-913DC9CF5219}" type="slidenum">
              <a:rPr lang="en-US" smtClean="0"/>
              <a:t>18</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4625" y="250867"/>
            <a:ext cx="2619375" cy="1743075"/>
          </a:xfrm>
          <a:prstGeom prst="rect">
            <a:avLst/>
          </a:prstGeom>
        </p:spPr>
      </p:pic>
    </p:spTree>
    <p:extLst>
      <p:ext uri="{BB962C8B-B14F-4D97-AF65-F5344CB8AC3E}">
        <p14:creationId xmlns:p14="http://schemas.microsoft.com/office/powerpoint/2010/main" val="78986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912535"/>
            <a:ext cx="7772400" cy="1298222"/>
          </a:xfrm>
        </p:spPr>
        <p:txBody>
          <a:bodyPr anchor="ctr"/>
          <a:lstStyle/>
          <a:p>
            <a:pPr algn="ctr"/>
            <a:r>
              <a:rPr lang="en-US" dirty="0"/>
              <a:t>Lessons from case law</a:t>
            </a:r>
          </a:p>
        </p:txBody>
      </p:sp>
      <p:sp>
        <p:nvSpPr>
          <p:cNvPr id="3" name="Text Placeholder 2"/>
          <p:cNvSpPr>
            <a:spLocks noGrp="1"/>
          </p:cNvSpPr>
          <p:nvPr>
            <p:ph type="body" idx="1"/>
          </p:nvPr>
        </p:nvSpPr>
        <p:spPr>
          <a:xfrm>
            <a:off x="722313" y="2325511"/>
            <a:ext cx="7772400" cy="970845"/>
          </a:xfrm>
        </p:spPr>
        <p:txBody>
          <a:bodyPr anchor="ctr"/>
          <a:lstStyle/>
          <a:p>
            <a:pPr algn="ctr"/>
            <a:r>
              <a:rPr lang="en-US" i="1" dirty="0"/>
              <a:t>Understanding the Differences Between Service, Emotional Support and Therapy Dogs</a:t>
            </a:r>
          </a:p>
        </p:txBody>
      </p:sp>
      <p:sp>
        <p:nvSpPr>
          <p:cNvPr id="4" name="Footer Placeholder 3"/>
          <p:cNvSpPr>
            <a:spLocks noGrp="1"/>
          </p:cNvSpPr>
          <p:nvPr>
            <p:ph type="ftr" sz="quarter" idx="11"/>
          </p:nvPr>
        </p:nvSpPr>
        <p:spPr/>
        <p:txBody>
          <a:bodyPr/>
          <a:lstStyle/>
          <a:p>
            <a:r>
              <a:rPr lang="en-US" dirty="0"/>
              <a:t>©2018 Jackson Lewis P.C.</a:t>
            </a:r>
          </a:p>
        </p:txBody>
      </p:sp>
      <p:sp>
        <p:nvSpPr>
          <p:cNvPr id="5" name="Slide Number Placeholder 4"/>
          <p:cNvSpPr>
            <a:spLocks noGrp="1"/>
          </p:cNvSpPr>
          <p:nvPr>
            <p:ph type="sldNum" sz="quarter" idx="12"/>
          </p:nvPr>
        </p:nvSpPr>
        <p:spPr/>
        <p:txBody>
          <a:bodyPr/>
          <a:lstStyle/>
          <a:p>
            <a:fld id="{72EE7D79-36E9-3D41-96B0-913DC9CF5219}" type="slidenum">
              <a:rPr lang="en-US" smtClean="0"/>
              <a:t>19</a:t>
            </a:fld>
            <a:endParaRPr lang="en-US" dirty="0"/>
          </a:p>
        </p:txBody>
      </p:sp>
    </p:spTree>
    <p:extLst>
      <p:ext uri="{BB962C8B-B14F-4D97-AF65-F5344CB8AC3E}">
        <p14:creationId xmlns:p14="http://schemas.microsoft.com/office/powerpoint/2010/main" val="2730293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innerShdw blurRad="63500" dist="50800" dir="13500000">
                    <a:prstClr val="black">
                      <a:alpha val="50000"/>
                    </a:prstClr>
                  </a:innerShdw>
                </a:effectLst>
              </a:rPr>
              <a:t>Agenda</a:t>
            </a:r>
          </a:p>
        </p:txBody>
      </p:sp>
      <p:sp>
        <p:nvSpPr>
          <p:cNvPr id="3" name="Content Placeholder 2"/>
          <p:cNvSpPr>
            <a:spLocks noGrp="1"/>
          </p:cNvSpPr>
          <p:nvPr>
            <p:ph idx="1"/>
          </p:nvPr>
        </p:nvSpPr>
        <p:spPr>
          <a:xfrm>
            <a:off x="457200" y="1421395"/>
            <a:ext cx="8420928" cy="5022550"/>
          </a:xfrm>
        </p:spPr>
        <p:txBody>
          <a:bodyPr>
            <a:noAutofit/>
          </a:bodyPr>
          <a:lstStyle/>
          <a:p>
            <a:pPr>
              <a:spcBef>
                <a:spcPts val="600"/>
              </a:spcBef>
              <a:spcAft>
                <a:spcPts val="1200"/>
              </a:spcAft>
            </a:pPr>
            <a:r>
              <a:rPr lang="en-US" sz="2000" b="1" dirty="0"/>
              <a:t>Understand the differences between service, emotional support, and therapy animals</a:t>
            </a:r>
          </a:p>
          <a:p>
            <a:pPr>
              <a:spcBef>
                <a:spcPts val="600"/>
              </a:spcBef>
              <a:spcAft>
                <a:spcPts val="1200"/>
              </a:spcAft>
            </a:pPr>
            <a:r>
              <a:rPr lang="en-US" sz="2000" b="1" dirty="0"/>
              <a:t>ADA requirements for places of public accommodation</a:t>
            </a:r>
          </a:p>
          <a:p>
            <a:pPr>
              <a:spcBef>
                <a:spcPts val="600"/>
              </a:spcBef>
              <a:spcAft>
                <a:spcPts val="1200"/>
              </a:spcAft>
            </a:pPr>
            <a:r>
              <a:rPr lang="en-US" sz="2000" b="1" dirty="0"/>
              <a:t>Accommodating animals in the workplace</a:t>
            </a:r>
          </a:p>
          <a:p>
            <a:pPr>
              <a:spcBef>
                <a:spcPts val="600"/>
              </a:spcBef>
              <a:spcAft>
                <a:spcPts val="1200"/>
              </a:spcAft>
            </a:pPr>
            <a:r>
              <a:rPr lang="en-US" sz="2000" b="1" dirty="0"/>
              <a:t>Recent case law</a:t>
            </a:r>
          </a:p>
          <a:p>
            <a:pPr>
              <a:spcBef>
                <a:spcPts val="600"/>
              </a:spcBef>
              <a:spcAft>
                <a:spcPts val="1200"/>
              </a:spcAft>
            </a:pPr>
            <a:r>
              <a:rPr lang="en-US" sz="2000" b="1" dirty="0"/>
              <a:t>Best practices	</a:t>
            </a:r>
          </a:p>
          <a:p>
            <a:pPr lvl="1">
              <a:spcBef>
                <a:spcPts val="600"/>
              </a:spcBef>
              <a:spcAft>
                <a:spcPts val="600"/>
              </a:spcAft>
            </a:pPr>
            <a:endParaRPr lang="en-US" sz="1700" b="1" dirty="0"/>
          </a:p>
          <a:p>
            <a:pPr marL="457200" lvl="1" indent="0">
              <a:spcBef>
                <a:spcPts val="600"/>
              </a:spcBef>
              <a:spcAft>
                <a:spcPts val="600"/>
              </a:spcAft>
              <a:buNone/>
            </a:pPr>
            <a:endParaRPr lang="en-US" sz="1700" b="1" dirty="0"/>
          </a:p>
          <a:p>
            <a:pPr lvl="1"/>
            <a:endParaRPr lang="en-US" sz="1900" b="1" dirty="0"/>
          </a:p>
          <a:p>
            <a:pPr marL="457200" lvl="1" indent="0">
              <a:buNone/>
            </a:pPr>
            <a:endParaRPr lang="en-US" sz="1900" b="1" dirty="0"/>
          </a:p>
          <a:p>
            <a:pPr lvl="1"/>
            <a:endParaRPr lang="en-US" sz="1900" b="1" dirty="0"/>
          </a:p>
          <a:p>
            <a:pPr lvl="1"/>
            <a:endParaRPr lang="en-US" sz="1900" dirty="0"/>
          </a:p>
        </p:txBody>
      </p:sp>
      <p:sp>
        <p:nvSpPr>
          <p:cNvPr id="4" name="Footer Placeholder 3"/>
          <p:cNvSpPr>
            <a:spLocks noGrp="1"/>
          </p:cNvSpPr>
          <p:nvPr>
            <p:ph type="ftr" sz="quarter" idx="11"/>
          </p:nvPr>
        </p:nvSpPr>
        <p:spPr/>
        <p:txBody>
          <a:bodyPr/>
          <a:lstStyle/>
          <a:p>
            <a:r>
              <a:rPr lang="en-US" dirty="0"/>
              <a:t>©2019 Jackson Lewis P.C.</a:t>
            </a:r>
          </a:p>
        </p:txBody>
      </p:sp>
      <p:sp>
        <p:nvSpPr>
          <p:cNvPr id="5" name="Slide Number Placeholder 4"/>
          <p:cNvSpPr>
            <a:spLocks noGrp="1"/>
          </p:cNvSpPr>
          <p:nvPr>
            <p:ph type="sldNum" sz="quarter" idx="12"/>
          </p:nvPr>
        </p:nvSpPr>
        <p:spPr/>
        <p:txBody>
          <a:bodyPr/>
          <a:lstStyle/>
          <a:p>
            <a:fld id="{72EE7D79-36E9-3D41-96B0-913DC9CF5219}" type="slidenum">
              <a:rPr lang="en-US" smtClean="0"/>
              <a:t>2</a:t>
            </a:fld>
            <a:endParaRPr lang="en-US" dirty="0"/>
          </a:p>
        </p:txBody>
      </p:sp>
      <p:pic>
        <p:nvPicPr>
          <p:cNvPr id="8" name="Picture 7"/>
          <p:cNvPicPr>
            <a:picLocks noChangeAspect="1"/>
          </p:cNvPicPr>
          <p:nvPr/>
        </p:nvPicPr>
        <p:blipFill>
          <a:blip r:embed="rId3"/>
          <a:stretch>
            <a:fillRect/>
          </a:stretch>
        </p:blipFill>
        <p:spPr>
          <a:xfrm>
            <a:off x="3881784" y="3622183"/>
            <a:ext cx="2705100" cy="1685925"/>
          </a:xfrm>
          <a:prstGeom prst="rect">
            <a:avLst/>
          </a:prstGeom>
        </p:spPr>
      </p:pic>
    </p:spTree>
    <p:extLst>
      <p:ext uri="{BB962C8B-B14F-4D97-AF65-F5344CB8AC3E}">
        <p14:creationId xmlns:p14="http://schemas.microsoft.com/office/powerpoint/2010/main" val="2729463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Lessons from Case Law</a:t>
            </a:r>
          </a:p>
        </p:txBody>
      </p:sp>
      <p:sp>
        <p:nvSpPr>
          <p:cNvPr id="3" name="Content Placeholder 2"/>
          <p:cNvSpPr>
            <a:spLocks noGrp="1"/>
          </p:cNvSpPr>
          <p:nvPr>
            <p:ph idx="1"/>
          </p:nvPr>
        </p:nvSpPr>
        <p:spPr>
          <a:xfrm>
            <a:off x="457200" y="1801091"/>
            <a:ext cx="8229600" cy="4325072"/>
          </a:xfrm>
        </p:spPr>
        <p:txBody>
          <a:bodyPr>
            <a:normAutofit/>
          </a:bodyPr>
          <a:lstStyle/>
          <a:p>
            <a:r>
              <a:rPr lang="en-US" sz="2000" b="1" i="1" dirty="0"/>
              <a:t>Branson v. West</a:t>
            </a:r>
            <a:r>
              <a:rPr lang="en-US" sz="2000" b="1" dirty="0"/>
              <a:t>, 1999 U.S. Dist. LEXIS 7343 (N.D. Ill. 5/11/99)</a:t>
            </a:r>
          </a:p>
          <a:p>
            <a:pPr lvl="1"/>
            <a:r>
              <a:rPr lang="en-US" sz="1800" dirty="0"/>
              <a:t>VA violated Rehabilitation Act</a:t>
            </a:r>
          </a:p>
          <a:p>
            <a:pPr lvl="1"/>
            <a:r>
              <a:rPr lang="en-US" sz="1800" dirty="0"/>
              <a:t>Failed to allow paraplegic doctor to bring service dog to work to pull wheelchair</a:t>
            </a:r>
          </a:p>
          <a:p>
            <a:pPr lvl="1"/>
            <a:r>
              <a:rPr lang="en-US" sz="1800" dirty="0"/>
              <a:t>Employer never argued that allowing dog would create undue hardship</a:t>
            </a:r>
          </a:p>
          <a:p>
            <a:pPr lvl="1"/>
            <a:r>
              <a:rPr lang="en-US" sz="1800" dirty="0"/>
              <a:t>Court found as a matter of law that the service dog was a reasonable accommodation—granting summary judgment for doctor on failure to accommodate claim</a:t>
            </a:r>
          </a:p>
        </p:txBody>
      </p:sp>
      <p:sp>
        <p:nvSpPr>
          <p:cNvPr id="4" name="Footer Placeholder 3"/>
          <p:cNvSpPr>
            <a:spLocks noGrp="1"/>
          </p:cNvSpPr>
          <p:nvPr>
            <p:ph type="ftr" sz="quarter" idx="11"/>
          </p:nvPr>
        </p:nvSpPr>
        <p:spPr/>
        <p:txBody>
          <a:bodyPr/>
          <a:lstStyle/>
          <a:p>
            <a:r>
              <a:rPr lang="en-US" dirty="0"/>
              <a:t>©2019 Jackson Lewis P.C.</a:t>
            </a:r>
          </a:p>
        </p:txBody>
      </p:sp>
      <p:sp>
        <p:nvSpPr>
          <p:cNvPr id="5" name="Slide Number Placeholder 4"/>
          <p:cNvSpPr>
            <a:spLocks noGrp="1"/>
          </p:cNvSpPr>
          <p:nvPr>
            <p:ph type="sldNum" sz="quarter" idx="12"/>
          </p:nvPr>
        </p:nvSpPr>
        <p:spPr/>
        <p:txBody>
          <a:bodyPr/>
          <a:lstStyle/>
          <a:p>
            <a:fld id="{72EE7D79-36E9-3D41-96B0-913DC9CF5219}" type="slidenum">
              <a:rPr lang="en-US" smtClean="0"/>
              <a:t>20</a:t>
            </a:fld>
            <a:endParaRPr lang="en-US" dirty="0"/>
          </a:p>
        </p:txBody>
      </p:sp>
      <p:pic>
        <p:nvPicPr>
          <p:cNvPr id="6" name="Picture 5" descr="Image result for service do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5383370" y="4121402"/>
            <a:ext cx="3193960" cy="2163651"/>
          </a:xfrm>
          <a:prstGeom prst="rect">
            <a:avLst/>
          </a:prstGeom>
          <a:noFill/>
          <a:ln>
            <a:noFill/>
          </a:ln>
        </p:spPr>
      </p:pic>
    </p:spTree>
    <p:extLst>
      <p:ext uri="{BB962C8B-B14F-4D97-AF65-F5344CB8AC3E}">
        <p14:creationId xmlns:p14="http://schemas.microsoft.com/office/powerpoint/2010/main" val="2213511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Lessons from Case Law</a:t>
            </a:r>
          </a:p>
        </p:txBody>
      </p:sp>
      <p:sp>
        <p:nvSpPr>
          <p:cNvPr id="3" name="Content Placeholder 2"/>
          <p:cNvSpPr>
            <a:spLocks noGrp="1"/>
          </p:cNvSpPr>
          <p:nvPr>
            <p:ph idx="1"/>
          </p:nvPr>
        </p:nvSpPr>
        <p:spPr>
          <a:xfrm>
            <a:off x="457199" y="1790163"/>
            <a:ext cx="8403465" cy="4336000"/>
          </a:xfrm>
        </p:spPr>
        <p:txBody>
          <a:bodyPr>
            <a:normAutofit/>
          </a:bodyPr>
          <a:lstStyle/>
          <a:p>
            <a:r>
              <a:rPr lang="en-US" sz="2000" b="1" i="1" dirty="0"/>
              <a:t>Arndt v. Ford Motor Co.</a:t>
            </a:r>
            <a:r>
              <a:rPr lang="en-US" sz="2000" b="1" dirty="0"/>
              <a:t>, 247 F. Supp. 3d 832 (E.D. Mich. 2017)</a:t>
            </a:r>
          </a:p>
          <a:p>
            <a:pPr lvl="1"/>
            <a:r>
              <a:rPr lang="en-US" sz="1800" dirty="0"/>
              <a:t>Employee with PTSD requested to bring service animal as accommodation</a:t>
            </a:r>
          </a:p>
          <a:p>
            <a:pPr lvl="1"/>
            <a:r>
              <a:rPr lang="en-US" sz="1800" dirty="0"/>
              <a:t>Employee quit before interactive process completed</a:t>
            </a:r>
          </a:p>
          <a:p>
            <a:pPr lvl="1"/>
            <a:r>
              <a:rPr lang="en-US" sz="1800" dirty="0"/>
              <a:t>Court noted that safety concerns with a dog in manufacturing area was a legitimate concern that Ford could consider</a:t>
            </a:r>
          </a:p>
          <a:p>
            <a:pPr marL="457200" lvl="1" indent="0">
              <a:buNone/>
            </a:pPr>
            <a:endParaRPr lang="en-US" sz="1800" dirty="0"/>
          </a:p>
          <a:p>
            <a:pPr lvl="1"/>
            <a:endParaRPr lang="en-US" sz="1600" dirty="0"/>
          </a:p>
        </p:txBody>
      </p:sp>
      <p:sp>
        <p:nvSpPr>
          <p:cNvPr id="4" name="Footer Placeholder 3"/>
          <p:cNvSpPr>
            <a:spLocks noGrp="1"/>
          </p:cNvSpPr>
          <p:nvPr>
            <p:ph type="ftr" sz="quarter" idx="11"/>
          </p:nvPr>
        </p:nvSpPr>
        <p:spPr/>
        <p:txBody>
          <a:bodyPr/>
          <a:lstStyle/>
          <a:p>
            <a:r>
              <a:rPr lang="en-US" dirty="0"/>
              <a:t>©2019 Jackson Lewis P.C.</a:t>
            </a:r>
          </a:p>
        </p:txBody>
      </p:sp>
      <p:sp>
        <p:nvSpPr>
          <p:cNvPr id="5" name="Slide Number Placeholder 4"/>
          <p:cNvSpPr>
            <a:spLocks noGrp="1"/>
          </p:cNvSpPr>
          <p:nvPr>
            <p:ph type="sldNum" sz="quarter" idx="12"/>
          </p:nvPr>
        </p:nvSpPr>
        <p:spPr/>
        <p:txBody>
          <a:bodyPr/>
          <a:lstStyle/>
          <a:p>
            <a:fld id="{72EE7D79-36E9-3D41-96B0-913DC9CF5219}" type="slidenum">
              <a:rPr lang="en-US" smtClean="0"/>
              <a:t>21</a:t>
            </a:fld>
            <a:endParaRPr lang="en-US" dirty="0"/>
          </a:p>
        </p:txBody>
      </p:sp>
    </p:spTree>
    <p:extLst>
      <p:ext uri="{BB962C8B-B14F-4D97-AF65-F5344CB8AC3E}">
        <p14:creationId xmlns:p14="http://schemas.microsoft.com/office/powerpoint/2010/main" val="2809747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Lessons from Case Law</a:t>
            </a:r>
          </a:p>
        </p:txBody>
      </p:sp>
      <p:sp>
        <p:nvSpPr>
          <p:cNvPr id="3" name="Content Placeholder 2"/>
          <p:cNvSpPr>
            <a:spLocks noGrp="1"/>
          </p:cNvSpPr>
          <p:nvPr>
            <p:ph idx="1"/>
          </p:nvPr>
        </p:nvSpPr>
        <p:spPr>
          <a:xfrm>
            <a:off x="457200" y="2178756"/>
            <a:ext cx="8403465" cy="4605216"/>
          </a:xfrm>
        </p:spPr>
        <p:txBody>
          <a:bodyPr>
            <a:normAutofit/>
          </a:bodyPr>
          <a:lstStyle/>
          <a:p>
            <a:r>
              <a:rPr lang="en-US" sz="2000" b="1" i="1" dirty="0"/>
              <a:t>Edwards v. EPA</a:t>
            </a:r>
            <a:r>
              <a:rPr lang="en-US" sz="2000" b="1" dirty="0"/>
              <a:t>, 456 F. Supp. 2d 72 (D. D.C. 2006)</a:t>
            </a:r>
          </a:p>
          <a:p>
            <a:pPr lvl="1"/>
            <a:r>
              <a:rPr lang="en-US" sz="1800" dirty="0"/>
              <a:t>Employee had partial paralysis from stroke and Crohn’s disease</a:t>
            </a:r>
          </a:p>
          <a:p>
            <a:pPr lvl="1"/>
            <a:r>
              <a:rPr lang="en-US" sz="1800" dirty="0"/>
              <a:t>Requested to bring 10 week old puppy to work to mitigate stress</a:t>
            </a:r>
          </a:p>
          <a:p>
            <a:pPr lvl="1"/>
            <a:r>
              <a:rPr lang="en-US" sz="1800" dirty="0"/>
              <a:t>Employee felt he could do a “better” job with puppy</a:t>
            </a:r>
          </a:p>
          <a:p>
            <a:pPr lvl="1"/>
            <a:r>
              <a:rPr lang="en-US" sz="1800" dirty="0"/>
              <a:t>Doctor’s note said the treatment was “experimental” and could not guarantee puppy would reduce flare-ups of Crohn’s disease</a:t>
            </a:r>
          </a:p>
          <a:p>
            <a:pPr lvl="1"/>
            <a:r>
              <a:rPr lang="en-US" sz="1800" dirty="0"/>
              <a:t>“I would say ‘go for it!’  It certainly cannot hurt.”</a:t>
            </a:r>
          </a:p>
          <a:p>
            <a:pPr lvl="1"/>
            <a:r>
              <a:rPr lang="en-US" sz="1800" dirty="0"/>
              <a:t>Employer denied request</a:t>
            </a:r>
          </a:p>
          <a:p>
            <a:pPr lvl="1"/>
            <a:r>
              <a:rPr lang="en-US" sz="1800" dirty="0"/>
              <a:t>Court found no violation of Rehabilitation Act</a:t>
            </a:r>
          </a:p>
          <a:p>
            <a:pPr lvl="1"/>
            <a:r>
              <a:rPr lang="en-US" sz="1800" dirty="0"/>
              <a:t>Employee did not establish a sufficient link between Crohn’s and puppy</a:t>
            </a:r>
          </a:p>
          <a:p>
            <a:pPr lvl="1"/>
            <a:endParaRPr lang="en-US" sz="1800" dirty="0"/>
          </a:p>
          <a:p>
            <a:pPr lvl="1"/>
            <a:endParaRPr lang="en-US" sz="1600" dirty="0"/>
          </a:p>
        </p:txBody>
      </p:sp>
      <p:sp>
        <p:nvSpPr>
          <p:cNvPr id="4" name="Footer Placeholder 3"/>
          <p:cNvSpPr>
            <a:spLocks noGrp="1"/>
          </p:cNvSpPr>
          <p:nvPr>
            <p:ph type="ftr" sz="quarter" idx="11"/>
          </p:nvPr>
        </p:nvSpPr>
        <p:spPr/>
        <p:txBody>
          <a:bodyPr/>
          <a:lstStyle/>
          <a:p>
            <a:r>
              <a:rPr lang="en-US" dirty="0"/>
              <a:t>©2019 Jackson Lewis P.C.</a:t>
            </a:r>
          </a:p>
        </p:txBody>
      </p:sp>
      <p:sp>
        <p:nvSpPr>
          <p:cNvPr id="5" name="Slide Number Placeholder 4"/>
          <p:cNvSpPr>
            <a:spLocks noGrp="1"/>
          </p:cNvSpPr>
          <p:nvPr>
            <p:ph type="sldNum" sz="quarter" idx="12"/>
          </p:nvPr>
        </p:nvSpPr>
        <p:spPr/>
        <p:txBody>
          <a:bodyPr/>
          <a:lstStyle/>
          <a:p>
            <a:fld id="{72EE7D79-36E9-3D41-96B0-913DC9CF5219}" type="slidenum">
              <a:rPr lang="en-US" smtClean="0"/>
              <a:t>22</a:t>
            </a:fld>
            <a:endParaRPr lang="en-US" dirty="0"/>
          </a:p>
        </p:txBody>
      </p:sp>
      <p:pic>
        <p:nvPicPr>
          <p:cNvPr id="7" name="irc_mi" descr="Related image">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439436" y="257578"/>
            <a:ext cx="2421229" cy="1790163"/>
          </a:xfrm>
          <a:prstGeom prst="rect">
            <a:avLst/>
          </a:prstGeom>
          <a:noFill/>
          <a:ln>
            <a:noFill/>
          </a:ln>
        </p:spPr>
      </p:pic>
    </p:spTree>
    <p:extLst>
      <p:ext uri="{BB962C8B-B14F-4D97-AF65-F5344CB8AC3E}">
        <p14:creationId xmlns:p14="http://schemas.microsoft.com/office/powerpoint/2010/main" val="4072997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effectLst>
                  <a:innerShdw blurRad="63500" dist="50800" dir="13500000">
                    <a:prstClr val="black">
                      <a:alpha val="50000"/>
                    </a:prstClr>
                  </a:innerShdw>
                </a:effectLst>
              </a:rPr>
              <a:t>Lessons from Case Law</a:t>
            </a:r>
          </a:p>
        </p:txBody>
      </p:sp>
      <p:sp>
        <p:nvSpPr>
          <p:cNvPr id="3" name="Content Placeholder 2"/>
          <p:cNvSpPr>
            <a:spLocks noGrp="1"/>
          </p:cNvSpPr>
          <p:nvPr>
            <p:ph idx="1"/>
          </p:nvPr>
        </p:nvSpPr>
        <p:spPr>
          <a:xfrm>
            <a:off x="364732" y="1643432"/>
            <a:ext cx="8322068" cy="4720423"/>
          </a:xfrm>
        </p:spPr>
        <p:txBody>
          <a:bodyPr>
            <a:normAutofit fontScale="62500" lnSpcReduction="20000"/>
          </a:bodyPr>
          <a:lstStyle/>
          <a:p>
            <a:pPr>
              <a:spcAft>
                <a:spcPts val="1200"/>
              </a:spcAft>
            </a:pPr>
            <a:r>
              <a:rPr lang="en-US" sz="2200" b="1" i="1" dirty="0">
                <a:latin typeface="Arial" panose="020B0604020202020204" pitchFamily="34" charset="0"/>
                <a:cs typeface="Arial" panose="020B0604020202020204" pitchFamily="34" charset="0"/>
              </a:rPr>
              <a:t>EEOC v. Autozone, 2008 U.S. Dist. LEXIS 75350 (D. Ariz. 9/29/08)</a:t>
            </a:r>
            <a:endParaRPr lang="en-US" sz="2200" b="1" dirty="0">
              <a:latin typeface="Arial" panose="020B0604020202020204" pitchFamily="34" charset="0"/>
              <a:cs typeface="Arial" panose="020B0604020202020204" pitchFamily="34" charset="0"/>
            </a:endParaRPr>
          </a:p>
          <a:p>
            <a:pPr lvl="1">
              <a:spcAft>
                <a:spcPts val="1200"/>
              </a:spcAft>
            </a:pPr>
            <a:r>
              <a:rPr lang="en-US" sz="2600" dirty="0">
                <a:latin typeface="Arial" panose="020B0604020202020204" pitchFamily="34" charset="0"/>
                <a:cs typeface="Arial" panose="020B0604020202020204" pitchFamily="34" charset="0"/>
              </a:rPr>
              <a:t>Employee was legally blind</a:t>
            </a:r>
          </a:p>
          <a:p>
            <a:pPr lvl="1">
              <a:spcAft>
                <a:spcPts val="1200"/>
              </a:spcAft>
            </a:pPr>
            <a:r>
              <a:rPr lang="en-US" sz="2600" dirty="0">
                <a:latin typeface="Arial" panose="020B0604020202020204" pitchFamily="34" charset="0"/>
                <a:cs typeface="Arial" panose="020B0604020202020204" pitchFamily="34" charset="0"/>
              </a:rPr>
              <a:t>Worked for about 18 months and was physically able to perform most of his job duties.  Job performance was good and supervisor said he “worked two times harder than anyone else”</a:t>
            </a:r>
          </a:p>
          <a:p>
            <a:pPr lvl="1">
              <a:spcAft>
                <a:spcPts val="1200"/>
              </a:spcAft>
            </a:pPr>
            <a:r>
              <a:rPr lang="en-US" sz="2600" dirty="0">
                <a:latin typeface="Arial" panose="020B0604020202020204" pitchFamily="34" charset="0"/>
                <a:cs typeface="Arial" panose="020B0604020202020204" pitchFamily="34" charset="0"/>
              </a:rPr>
              <a:t>Requested LOA for service animal training school--granted</a:t>
            </a:r>
          </a:p>
          <a:p>
            <a:pPr lvl="1">
              <a:spcAft>
                <a:spcPts val="1200"/>
              </a:spcAft>
            </a:pPr>
            <a:r>
              <a:rPr lang="en-US" sz="2600" dirty="0">
                <a:latin typeface="Arial" panose="020B0604020202020204" pitchFamily="34" charset="0"/>
                <a:cs typeface="Arial" panose="020B0604020202020204" pitchFamily="34" charset="0"/>
              </a:rPr>
              <a:t>Asked permission to bring service dog to work—needed dog to get to/from work</a:t>
            </a:r>
          </a:p>
          <a:p>
            <a:pPr lvl="1">
              <a:spcAft>
                <a:spcPts val="1200"/>
              </a:spcAft>
            </a:pPr>
            <a:r>
              <a:rPr lang="en-US" sz="2600" dirty="0">
                <a:latin typeface="Arial" panose="020B0604020202020204" pitchFamily="34" charset="0"/>
                <a:cs typeface="Arial" panose="020B0604020202020204" pitchFamily="34" charset="0"/>
              </a:rPr>
              <a:t>HR commenced interactive process—requested information from doctor and training certificate</a:t>
            </a:r>
          </a:p>
          <a:p>
            <a:pPr lvl="1">
              <a:spcAft>
                <a:spcPts val="1200"/>
              </a:spcAft>
            </a:pPr>
            <a:r>
              <a:rPr lang="en-US" sz="2600" dirty="0">
                <a:latin typeface="Arial" panose="020B0604020202020204" pitchFamily="34" charset="0"/>
                <a:cs typeface="Arial" panose="020B0604020202020204" pitchFamily="34" charset="0"/>
              </a:rPr>
              <a:t>Employee eventually terminated for failure to return to work</a:t>
            </a:r>
          </a:p>
          <a:p>
            <a:pPr lvl="1">
              <a:spcAft>
                <a:spcPts val="1200"/>
              </a:spcAft>
            </a:pPr>
            <a:r>
              <a:rPr lang="en-US" sz="2600" dirty="0">
                <a:latin typeface="Arial" panose="020B0604020202020204" pitchFamily="34" charset="0"/>
                <a:cs typeface="Arial" panose="020B0604020202020204" pitchFamily="34" charset="0"/>
              </a:rPr>
              <a:t>Dispute regarding whether HR ever got training certificate, but never followed up with employee even after employee inquired about status</a:t>
            </a:r>
          </a:p>
          <a:p>
            <a:pPr lvl="1">
              <a:spcAft>
                <a:spcPts val="1200"/>
              </a:spcAft>
            </a:pPr>
            <a:r>
              <a:rPr lang="en-US" sz="2600" dirty="0">
                <a:latin typeface="Arial" panose="020B0604020202020204" pitchFamily="34" charset="0"/>
                <a:cs typeface="Arial" panose="020B0604020202020204" pitchFamily="34" charset="0"/>
              </a:rPr>
              <a:t>Issues of fact precluded summary judgment</a:t>
            </a:r>
          </a:p>
          <a:p>
            <a:pPr lvl="1">
              <a:spcAft>
                <a:spcPts val="1200"/>
              </a:spcAft>
            </a:pPr>
            <a:endParaRPr lang="en-US" sz="1600" dirty="0">
              <a:latin typeface="Arial" panose="020B0604020202020204" pitchFamily="34" charset="0"/>
              <a:cs typeface="Arial" panose="020B0604020202020204" pitchFamily="34" charset="0"/>
            </a:endParaRPr>
          </a:p>
          <a:p>
            <a:pPr lvl="1">
              <a:spcAft>
                <a:spcPts val="1200"/>
              </a:spcAft>
            </a:pPr>
            <a:endParaRPr lang="en-US" sz="1600" dirty="0">
              <a:latin typeface="Arial" panose="020B0604020202020204" pitchFamily="34" charset="0"/>
              <a:cs typeface="Arial" panose="020B0604020202020204" pitchFamily="34" charset="0"/>
            </a:endParaRPr>
          </a:p>
          <a:p>
            <a:pPr algn="just">
              <a:spcAft>
                <a:spcPts val="1200"/>
              </a:spcAft>
            </a:pPr>
            <a:endParaRPr lang="en-US" sz="1600" dirty="0">
              <a:solidFill>
                <a:schemeClr val="accent4"/>
              </a:solidFill>
            </a:endParaRPr>
          </a:p>
        </p:txBody>
      </p:sp>
      <p:sp>
        <p:nvSpPr>
          <p:cNvPr id="4" name="Slide Number Placeholder 3"/>
          <p:cNvSpPr>
            <a:spLocks noGrp="1"/>
          </p:cNvSpPr>
          <p:nvPr>
            <p:ph type="sldNum" sz="quarter" idx="12"/>
          </p:nvPr>
        </p:nvSpPr>
        <p:spPr/>
        <p:txBody>
          <a:bodyPr/>
          <a:lstStyle/>
          <a:p>
            <a:pPr>
              <a:defRPr/>
            </a:pPr>
            <a:fld id="{DB1C8967-CD80-48AC-84D7-DEA49E55CC33}" type="slidenum">
              <a:rPr lang="en-US" smtClean="0"/>
              <a:pPr>
                <a:defRPr/>
              </a:pPr>
              <a:t>23</a:t>
            </a:fld>
            <a:endParaRPr lang="en-US" dirty="0"/>
          </a:p>
        </p:txBody>
      </p:sp>
      <p:sp>
        <p:nvSpPr>
          <p:cNvPr id="5" name="Footer Placeholder 4"/>
          <p:cNvSpPr>
            <a:spLocks noGrp="1"/>
          </p:cNvSpPr>
          <p:nvPr>
            <p:ph type="ftr" sz="quarter" idx="11"/>
          </p:nvPr>
        </p:nvSpPr>
        <p:spPr/>
        <p:txBody>
          <a:bodyPr/>
          <a:lstStyle/>
          <a:p>
            <a:r>
              <a:rPr lang="en-US" dirty="0"/>
              <a:t>©2019 Jackson Lewis P.C.</a:t>
            </a:r>
          </a:p>
        </p:txBody>
      </p:sp>
      <p:pic>
        <p:nvPicPr>
          <p:cNvPr id="7" name="Picture 6" descr="Related image">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118860" y="0"/>
            <a:ext cx="2567940" cy="1549400"/>
          </a:xfrm>
          <a:prstGeom prst="rect">
            <a:avLst/>
          </a:prstGeom>
          <a:noFill/>
          <a:ln>
            <a:noFill/>
          </a:ln>
        </p:spPr>
      </p:pic>
    </p:spTree>
    <p:extLst>
      <p:ext uri="{BB962C8B-B14F-4D97-AF65-F5344CB8AC3E}">
        <p14:creationId xmlns:p14="http://schemas.microsoft.com/office/powerpoint/2010/main" val="1347661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Lessons from Case Law</a:t>
            </a:r>
          </a:p>
        </p:txBody>
      </p:sp>
      <p:sp>
        <p:nvSpPr>
          <p:cNvPr id="3" name="Content Placeholder 2"/>
          <p:cNvSpPr>
            <a:spLocks noGrp="1"/>
          </p:cNvSpPr>
          <p:nvPr>
            <p:ph idx="1"/>
          </p:nvPr>
        </p:nvSpPr>
        <p:spPr>
          <a:xfrm>
            <a:off x="457199" y="1616364"/>
            <a:ext cx="8403465" cy="4509799"/>
          </a:xfrm>
        </p:spPr>
        <p:txBody>
          <a:bodyPr>
            <a:normAutofit/>
          </a:bodyPr>
          <a:lstStyle/>
          <a:p>
            <a:r>
              <a:rPr lang="en-US" sz="2000" b="1" i="1" dirty="0"/>
              <a:t>Alonzo-Miranda v. Schlumberger Tech. Corp.</a:t>
            </a:r>
            <a:r>
              <a:rPr lang="en-US" sz="2000" b="1" dirty="0"/>
              <a:t>, 2014 U.S. Dist. LEXIS 191082 (W.D. Tex. 11/24/14)</a:t>
            </a:r>
          </a:p>
          <a:p>
            <a:pPr lvl="1"/>
            <a:r>
              <a:rPr lang="en-US" sz="1800" dirty="0"/>
              <a:t>Employee was Iraq war veteran suffering from PTSD</a:t>
            </a:r>
          </a:p>
          <a:p>
            <a:pPr lvl="1"/>
            <a:r>
              <a:rPr lang="en-US" sz="1800" dirty="0"/>
              <a:t>Court found that allowing service dog was a reasonable accommodation</a:t>
            </a:r>
          </a:p>
          <a:p>
            <a:pPr lvl="1"/>
            <a:r>
              <a:rPr lang="en-US" sz="1800" dirty="0"/>
              <a:t>Employer was within its rights to request medical information supporting employee’s condition and need for service dog</a:t>
            </a:r>
          </a:p>
          <a:p>
            <a:pPr lvl="1"/>
            <a:r>
              <a:rPr lang="en-US" sz="1800" dirty="0"/>
              <a:t>Summary judgment denied—factual issue regarding good faith, interactive process and who contributed to delays</a:t>
            </a:r>
          </a:p>
          <a:p>
            <a:pPr marL="457200" lvl="1" indent="0">
              <a:buNone/>
            </a:pPr>
            <a:endParaRPr lang="en-US" sz="1800" dirty="0"/>
          </a:p>
          <a:p>
            <a:pPr lvl="1"/>
            <a:endParaRPr lang="en-US" sz="1600" dirty="0"/>
          </a:p>
        </p:txBody>
      </p:sp>
      <p:sp>
        <p:nvSpPr>
          <p:cNvPr id="4" name="Footer Placeholder 3"/>
          <p:cNvSpPr>
            <a:spLocks noGrp="1"/>
          </p:cNvSpPr>
          <p:nvPr>
            <p:ph type="ftr" sz="quarter" idx="11"/>
          </p:nvPr>
        </p:nvSpPr>
        <p:spPr/>
        <p:txBody>
          <a:bodyPr/>
          <a:lstStyle/>
          <a:p>
            <a:r>
              <a:rPr lang="en-US" dirty="0"/>
              <a:t>©2019 Jackson Lewis P.C.</a:t>
            </a:r>
          </a:p>
        </p:txBody>
      </p:sp>
      <p:sp>
        <p:nvSpPr>
          <p:cNvPr id="5" name="Slide Number Placeholder 4"/>
          <p:cNvSpPr>
            <a:spLocks noGrp="1"/>
          </p:cNvSpPr>
          <p:nvPr>
            <p:ph type="sldNum" sz="quarter" idx="12"/>
          </p:nvPr>
        </p:nvSpPr>
        <p:spPr/>
        <p:txBody>
          <a:bodyPr/>
          <a:lstStyle/>
          <a:p>
            <a:fld id="{72EE7D79-36E9-3D41-96B0-913DC9CF5219}" type="slidenum">
              <a:rPr lang="en-US" smtClean="0"/>
              <a:t>24</a:t>
            </a:fld>
            <a:endParaRPr lang="en-US" dirty="0"/>
          </a:p>
        </p:txBody>
      </p:sp>
      <p:pic>
        <p:nvPicPr>
          <p:cNvPr id="9" name="Picture 8" descr="Image result for ptsd service do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130550" y="4390707"/>
            <a:ext cx="2889250" cy="1923415"/>
          </a:xfrm>
          <a:prstGeom prst="rect">
            <a:avLst/>
          </a:prstGeom>
          <a:noFill/>
          <a:ln>
            <a:noFill/>
          </a:ln>
        </p:spPr>
      </p:pic>
    </p:spTree>
    <p:extLst>
      <p:ext uri="{BB962C8B-B14F-4D97-AF65-F5344CB8AC3E}">
        <p14:creationId xmlns:p14="http://schemas.microsoft.com/office/powerpoint/2010/main" val="3389240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Lessons from Case Law</a:t>
            </a:r>
          </a:p>
        </p:txBody>
      </p:sp>
      <p:sp>
        <p:nvSpPr>
          <p:cNvPr id="3" name="Content Placeholder 2"/>
          <p:cNvSpPr>
            <a:spLocks noGrp="1"/>
          </p:cNvSpPr>
          <p:nvPr>
            <p:ph idx="1"/>
          </p:nvPr>
        </p:nvSpPr>
        <p:spPr>
          <a:xfrm>
            <a:off x="457199" y="1695438"/>
            <a:ext cx="8403465" cy="4430725"/>
          </a:xfrm>
        </p:spPr>
        <p:txBody>
          <a:bodyPr>
            <a:normAutofit/>
          </a:bodyPr>
          <a:lstStyle/>
          <a:p>
            <a:r>
              <a:rPr lang="en-US" sz="2000" b="1" i="1" dirty="0"/>
              <a:t>McDonald v. Dep’t of Envtl. Quality</a:t>
            </a:r>
            <a:r>
              <a:rPr lang="en-US" sz="2000" b="1" dirty="0"/>
              <a:t>, 214 P3d 749 (Mont. 2009)</a:t>
            </a:r>
          </a:p>
          <a:p>
            <a:pPr lvl="1"/>
            <a:r>
              <a:rPr lang="en-US" sz="1800" dirty="0"/>
              <a:t>Leg injury hindered employee ability to walk/navigate stairs </a:t>
            </a:r>
          </a:p>
          <a:p>
            <a:pPr lvl="1"/>
            <a:r>
              <a:rPr lang="en-US" sz="1800" dirty="0"/>
              <a:t>Had dissociative identity disorder—episodes of inattentiveness/lost track of time/forgot interactions and events </a:t>
            </a:r>
          </a:p>
          <a:p>
            <a:pPr lvl="1"/>
            <a:r>
              <a:rPr lang="en-US" sz="1800" dirty="0"/>
              <a:t>Service dog assisted with walking and trained to bring employee back from episodes</a:t>
            </a:r>
          </a:p>
          <a:p>
            <a:pPr lvl="1"/>
            <a:r>
              <a:rPr lang="en-US" sz="1800" dirty="0"/>
              <a:t>Employer permitted dog to come to work</a:t>
            </a:r>
          </a:p>
          <a:p>
            <a:pPr lvl="1"/>
            <a:r>
              <a:rPr lang="en-US" sz="1800" dirty="0"/>
              <a:t>Dog would slip in hallways and get injured which made dog less effective—asked employer to carpet hallways—employer denied request</a:t>
            </a:r>
          </a:p>
          <a:p>
            <a:pPr lvl="1"/>
            <a:r>
              <a:rPr lang="en-US" sz="1800" dirty="0"/>
              <a:t>Employee brought suit alleging failure to accommodate</a:t>
            </a:r>
          </a:p>
          <a:p>
            <a:pPr lvl="1"/>
            <a:r>
              <a:rPr lang="en-US" sz="1800" dirty="0"/>
              <a:t>Court likened service dog to any other assistive device</a:t>
            </a:r>
          </a:p>
          <a:p>
            <a:pPr lvl="1"/>
            <a:r>
              <a:rPr lang="en-US" sz="1800" dirty="0"/>
              <a:t>“Duty to accommodate does not end in allowing the device through the door.  Employer required to remove barriers to employee’s ability to actually use the device.”</a:t>
            </a:r>
          </a:p>
          <a:p>
            <a:pPr lvl="1"/>
            <a:endParaRPr lang="en-US" sz="1800" dirty="0"/>
          </a:p>
          <a:p>
            <a:pPr lvl="1"/>
            <a:endParaRPr lang="en-US" sz="1600" dirty="0"/>
          </a:p>
        </p:txBody>
      </p:sp>
      <p:sp>
        <p:nvSpPr>
          <p:cNvPr id="4" name="Footer Placeholder 3"/>
          <p:cNvSpPr>
            <a:spLocks noGrp="1"/>
          </p:cNvSpPr>
          <p:nvPr>
            <p:ph type="ftr" sz="quarter" idx="11"/>
          </p:nvPr>
        </p:nvSpPr>
        <p:spPr/>
        <p:txBody>
          <a:bodyPr/>
          <a:lstStyle/>
          <a:p>
            <a:r>
              <a:rPr lang="en-US" dirty="0"/>
              <a:t>©2016 Jackson Lewis P.C.</a:t>
            </a:r>
          </a:p>
        </p:txBody>
      </p:sp>
      <p:sp>
        <p:nvSpPr>
          <p:cNvPr id="5" name="Slide Number Placeholder 4"/>
          <p:cNvSpPr>
            <a:spLocks noGrp="1"/>
          </p:cNvSpPr>
          <p:nvPr>
            <p:ph type="sldNum" sz="quarter" idx="12"/>
          </p:nvPr>
        </p:nvSpPr>
        <p:spPr/>
        <p:txBody>
          <a:bodyPr/>
          <a:lstStyle/>
          <a:p>
            <a:fld id="{72EE7D79-36E9-3D41-96B0-913DC9CF5219}" type="slidenum">
              <a:rPr lang="en-US" smtClean="0"/>
              <a:t>25</a:t>
            </a:fld>
            <a:endParaRPr lang="en-US" dirty="0"/>
          </a:p>
        </p:txBody>
      </p:sp>
      <p:pic>
        <p:nvPicPr>
          <p:cNvPr id="6" name="Picture 5" descr="Related image">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118860" y="0"/>
            <a:ext cx="2567940" cy="1549400"/>
          </a:xfrm>
          <a:prstGeom prst="rect">
            <a:avLst/>
          </a:prstGeom>
          <a:noFill/>
          <a:ln>
            <a:noFill/>
          </a:ln>
        </p:spPr>
      </p:pic>
    </p:spTree>
    <p:extLst>
      <p:ext uri="{BB962C8B-B14F-4D97-AF65-F5344CB8AC3E}">
        <p14:creationId xmlns:p14="http://schemas.microsoft.com/office/powerpoint/2010/main" val="3642522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Lessons from Case Law</a:t>
            </a:r>
          </a:p>
        </p:txBody>
      </p:sp>
      <p:sp>
        <p:nvSpPr>
          <p:cNvPr id="3" name="Content Placeholder 2"/>
          <p:cNvSpPr>
            <a:spLocks noGrp="1"/>
          </p:cNvSpPr>
          <p:nvPr>
            <p:ph idx="1"/>
          </p:nvPr>
        </p:nvSpPr>
        <p:spPr>
          <a:xfrm>
            <a:off x="457199" y="2087417"/>
            <a:ext cx="8403465" cy="4038745"/>
          </a:xfrm>
        </p:spPr>
        <p:txBody>
          <a:bodyPr>
            <a:normAutofit/>
          </a:bodyPr>
          <a:lstStyle/>
          <a:p>
            <a:r>
              <a:rPr lang="en-US" sz="2000" b="1" i="1" dirty="0"/>
              <a:t>Bonnette v. Shinseki</a:t>
            </a:r>
            <a:r>
              <a:rPr lang="en-US" sz="2000" b="1" dirty="0"/>
              <a:t>, 907 F. Supp. 2d 54 (D. D.C. 2012)</a:t>
            </a:r>
          </a:p>
          <a:p>
            <a:pPr lvl="1"/>
            <a:r>
              <a:rPr lang="en-US" sz="1800" dirty="0"/>
              <a:t>Blind employee requested to bring service animal to work</a:t>
            </a:r>
          </a:p>
          <a:p>
            <a:pPr lvl="1"/>
            <a:r>
              <a:rPr lang="en-US" sz="1800" dirty="0"/>
              <a:t>Employer granted accommodation and implemented certain requirements to minimize contact with allergic co-worker</a:t>
            </a:r>
          </a:p>
          <a:p>
            <a:pPr lvl="1"/>
            <a:r>
              <a:rPr lang="en-US" sz="1800" dirty="0"/>
              <a:t>Employee was required to use single-stall bathroom rather than ladies room and to use different entrance</a:t>
            </a:r>
          </a:p>
          <a:p>
            <a:pPr lvl="1"/>
            <a:r>
              <a:rPr lang="en-US" sz="1800" dirty="0"/>
              <a:t>Employer also installed special $800 air filter to minimize allergens </a:t>
            </a:r>
          </a:p>
          <a:p>
            <a:pPr lvl="1"/>
            <a:r>
              <a:rPr lang="en-US" sz="1800" dirty="0"/>
              <a:t>Court granted summary judgment to employer</a:t>
            </a:r>
          </a:p>
          <a:p>
            <a:pPr marL="457200" lvl="1" indent="0">
              <a:buNone/>
            </a:pPr>
            <a:endParaRPr lang="en-US" sz="1800" dirty="0"/>
          </a:p>
          <a:p>
            <a:pPr lvl="1"/>
            <a:endParaRPr lang="en-US" sz="1600" dirty="0"/>
          </a:p>
        </p:txBody>
      </p:sp>
      <p:sp>
        <p:nvSpPr>
          <p:cNvPr id="4" name="Footer Placeholder 3"/>
          <p:cNvSpPr>
            <a:spLocks noGrp="1"/>
          </p:cNvSpPr>
          <p:nvPr>
            <p:ph type="ftr" sz="quarter" idx="11"/>
          </p:nvPr>
        </p:nvSpPr>
        <p:spPr/>
        <p:txBody>
          <a:bodyPr/>
          <a:lstStyle/>
          <a:p>
            <a:r>
              <a:rPr lang="en-US" dirty="0"/>
              <a:t>©2019 Jackson Lewis P.C.</a:t>
            </a:r>
          </a:p>
        </p:txBody>
      </p:sp>
      <p:sp>
        <p:nvSpPr>
          <p:cNvPr id="5" name="Slide Number Placeholder 4"/>
          <p:cNvSpPr>
            <a:spLocks noGrp="1"/>
          </p:cNvSpPr>
          <p:nvPr>
            <p:ph type="sldNum" sz="quarter" idx="12"/>
          </p:nvPr>
        </p:nvSpPr>
        <p:spPr/>
        <p:txBody>
          <a:bodyPr/>
          <a:lstStyle/>
          <a:p>
            <a:fld id="{72EE7D79-36E9-3D41-96B0-913DC9CF5219}" type="slidenum">
              <a:rPr lang="en-US" smtClean="0"/>
              <a:t>26</a:t>
            </a:fld>
            <a:endParaRPr lang="en-US" dirty="0"/>
          </a:p>
        </p:txBody>
      </p:sp>
      <p:pic>
        <p:nvPicPr>
          <p:cNvPr id="6" name="Picture 5" descr="Related image">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118860" y="0"/>
            <a:ext cx="2567940" cy="1549400"/>
          </a:xfrm>
          <a:prstGeom prst="rect">
            <a:avLst/>
          </a:prstGeom>
          <a:noFill/>
          <a:ln>
            <a:noFill/>
          </a:ln>
        </p:spPr>
      </p:pic>
    </p:spTree>
    <p:extLst>
      <p:ext uri="{BB962C8B-B14F-4D97-AF65-F5344CB8AC3E}">
        <p14:creationId xmlns:p14="http://schemas.microsoft.com/office/powerpoint/2010/main" val="1299698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Lessons from Case Law</a:t>
            </a:r>
          </a:p>
        </p:txBody>
      </p:sp>
      <p:sp>
        <p:nvSpPr>
          <p:cNvPr id="3" name="Content Placeholder 2"/>
          <p:cNvSpPr>
            <a:spLocks noGrp="1"/>
          </p:cNvSpPr>
          <p:nvPr>
            <p:ph idx="1"/>
          </p:nvPr>
        </p:nvSpPr>
        <p:spPr>
          <a:xfrm>
            <a:off x="457199" y="1995055"/>
            <a:ext cx="8403465" cy="4131108"/>
          </a:xfrm>
        </p:spPr>
        <p:txBody>
          <a:bodyPr>
            <a:normAutofit/>
          </a:bodyPr>
          <a:lstStyle/>
          <a:p>
            <a:r>
              <a:rPr lang="en-US" sz="2000" b="1" i="1" dirty="0"/>
              <a:t>Maubach v. City of Fairfax</a:t>
            </a:r>
            <a:r>
              <a:rPr lang="en-US" sz="2000" b="1" dirty="0"/>
              <a:t>, 2018 U.S. Dist. LEXIS 73815 (E.D. Va. 4/30/18)</a:t>
            </a:r>
          </a:p>
          <a:p>
            <a:pPr lvl="1"/>
            <a:r>
              <a:rPr lang="en-US" sz="1800" dirty="0"/>
              <a:t>Emergency dispatcher requested to bring emotional support dog for panic attacks</a:t>
            </a:r>
          </a:p>
          <a:p>
            <a:pPr lvl="1"/>
            <a:r>
              <a:rPr lang="en-US" sz="1800" dirty="0"/>
              <a:t>HR agreed on trial basis</a:t>
            </a:r>
          </a:p>
          <a:p>
            <a:pPr lvl="1"/>
            <a:r>
              <a:rPr lang="en-US" sz="1800" dirty="0"/>
              <a:t>Supervisor was allergic to dogs—returned from vacation to find clumps of dog hair and dander, dog beg left in dispatch center</a:t>
            </a:r>
          </a:p>
          <a:p>
            <a:pPr lvl="1"/>
            <a:r>
              <a:rPr lang="en-US" sz="1800" dirty="0"/>
              <a:t>Another employee also complained about allergic reaction to dog</a:t>
            </a:r>
          </a:p>
          <a:p>
            <a:pPr lvl="1"/>
            <a:r>
              <a:rPr lang="en-US" sz="1800" dirty="0"/>
              <a:t>Employee left dispatch center to walk dog—left untrained police officer</a:t>
            </a:r>
          </a:p>
          <a:p>
            <a:pPr lvl="1"/>
            <a:r>
              <a:rPr lang="en-US" sz="1800" dirty="0"/>
              <a:t>Summary judgment for employer on failure to accommodate claim—dog not a reasonable accommodation under these circumstances</a:t>
            </a:r>
          </a:p>
          <a:p>
            <a:pPr lvl="1"/>
            <a:r>
              <a:rPr lang="en-US" sz="1800" dirty="0"/>
              <a:t>Employee failed to engage in interactive process in good faith and refused to consider other possible accommodations</a:t>
            </a:r>
          </a:p>
          <a:p>
            <a:pPr marL="457200" lvl="1" indent="0">
              <a:buNone/>
            </a:pPr>
            <a:endParaRPr lang="en-US" sz="1800" dirty="0"/>
          </a:p>
          <a:p>
            <a:pPr lvl="1"/>
            <a:endParaRPr lang="en-US" sz="1600" dirty="0"/>
          </a:p>
        </p:txBody>
      </p:sp>
      <p:sp>
        <p:nvSpPr>
          <p:cNvPr id="4" name="Footer Placeholder 3"/>
          <p:cNvSpPr>
            <a:spLocks noGrp="1"/>
          </p:cNvSpPr>
          <p:nvPr>
            <p:ph type="ftr" sz="quarter" idx="11"/>
          </p:nvPr>
        </p:nvSpPr>
        <p:spPr/>
        <p:txBody>
          <a:bodyPr/>
          <a:lstStyle/>
          <a:p>
            <a:r>
              <a:rPr lang="en-US" dirty="0"/>
              <a:t>©2019 Jackson Lewis P.C.</a:t>
            </a:r>
          </a:p>
        </p:txBody>
      </p:sp>
      <p:sp>
        <p:nvSpPr>
          <p:cNvPr id="5" name="Slide Number Placeholder 4"/>
          <p:cNvSpPr>
            <a:spLocks noGrp="1"/>
          </p:cNvSpPr>
          <p:nvPr>
            <p:ph type="sldNum" sz="quarter" idx="12"/>
          </p:nvPr>
        </p:nvSpPr>
        <p:spPr/>
        <p:txBody>
          <a:bodyPr/>
          <a:lstStyle/>
          <a:p>
            <a:fld id="{72EE7D79-36E9-3D41-96B0-913DC9CF5219}" type="slidenum">
              <a:rPr lang="en-US" smtClean="0"/>
              <a:t>27</a:t>
            </a:fld>
            <a:endParaRPr lang="en-US" dirty="0"/>
          </a:p>
        </p:txBody>
      </p:sp>
      <p:pic>
        <p:nvPicPr>
          <p:cNvPr id="6" name="Picture 5" descr="Related image">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118860" y="0"/>
            <a:ext cx="2567940" cy="1549400"/>
          </a:xfrm>
          <a:prstGeom prst="rect">
            <a:avLst/>
          </a:prstGeom>
          <a:noFill/>
          <a:ln>
            <a:noFill/>
          </a:ln>
        </p:spPr>
      </p:pic>
    </p:spTree>
    <p:extLst>
      <p:ext uri="{BB962C8B-B14F-4D97-AF65-F5344CB8AC3E}">
        <p14:creationId xmlns:p14="http://schemas.microsoft.com/office/powerpoint/2010/main" val="1797594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Lessons from Case Law</a:t>
            </a:r>
          </a:p>
        </p:txBody>
      </p:sp>
      <p:sp>
        <p:nvSpPr>
          <p:cNvPr id="3" name="Content Placeholder 2"/>
          <p:cNvSpPr>
            <a:spLocks noGrp="1"/>
          </p:cNvSpPr>
          <p:nvPr>
            <p:ph idx="1"/>
          </p:nvPr>
        </p:nvSpPr>
        <p:spPr>
          <a:xfrm>
            <a:off x="370267" y="2318327"/>
            <a:ext cx="8403465" cy="3915047"/>
          </a:xfrm>
        </p:spPr>
        <p:txBody>
          <a:bodyPr>
            <a:normAutofit/>
          </a:bodyPr>
          <a:lstStyle/>
          <a:p>
            <a:r>
              <a:rPr lang="en-US" sz="2000" b="1" i="1" dirty="0"/>
              <a:t>Clark v. School Dist. Five of Lexington &amp; Richland Counties</a:t>
            </a:r>
            <a:r>
              <a:rPr lang="en-US" sz="2000" b="1" dirty="0"/>
              <a:t>, 247 F. Supp. 3d 734 (D. S.C. 2017)</a:t>
            </a:r>
          </a:p>
          <a:p>
            <a:pPr lvl="1"/>
            <a:r>
              <a:rPr lang="en-US" sz="1800" dirty="0"/>
              <a:t>Special needs teacher suffered from PTSD/panic disorder/agoraphobia</a:t>
            </a:r>
          </a:p>
          <a:p>
            <a:pPr lvl="1"/>
            <a:r>
              <a:rPr lang="en-US" sz="1800" dirty="0"/>
              <a:t>Participated in pet therapy program with her special needs students</a:t>
            </a:r>
          </a:p>
          <a:p>
            <a:pPr lvl="1"/>
            <a:r>
              <a:rPr lang="en-US" sz="1800" dirty="0"/>
              <a:t>Trained her Chihuahua Pearl as part of therapy program and eventually as a service dog for herself</a:t>
            </a:r>
          </a:p>
          <a:p>
            <a:pPr lvl="1"/>
            <a:r>
              <a:rPr lang="en-US" sz="1800" dirty="0"/>
              <a:t>Brought Pearl to school for 2 years </a:t>
            </a:r>
          </a:p>
          <a:p>
            <a:pPr lvl="1"/>
            <a:r>
              <a:rPr lang="en-US" sz="1800" dirty="0"/>
              <a:t>School program moved into a new building and dogs were banned</a:t>
            </a:r>
          </a:p>
          <a:p>
            <a:pPr lvl="1"/>
            <a:r>
              <a:rPr lang="en-US" sz="1800" dirty="0"/>
              <a:t>Plaintiff requested to bring Pearl as a reasonable accommodation</a:t>
            </a:r>
          </a:p>
          <a:p>
            <a:pPr lvl="1"/>
            <a:r>
              <a:rPr lang="en-US" sz="1800" dirty="0"/>
              <a:t>Court denied cross-motions for summary judgment—questions of fact if she could perform job without accommodation and if Pearl was only reasonable accommodation</a:t>
            </a:r>
          </a:p>
          <a:p>
            <a:pPr lvl="1"/>
            <a:endParaRPr lang="en-US" sz="1800" dirty="0"/>
          </a:p>
          <a:p>
            <a:pPr lvl="1"/>
            <a:endParaRPr lang="en-US" sz="1800" dirty="0"/>
          </a:p>
          <a:p>
            <a:pPr lvl="1"/>
            <a:endParaRPr lang="en-US" sz="1800" dirty="0"/>
          </a:p>
          <a:p>
            <a:pPr marL="457200" lvl="1" indent="0">
              <a:buNone/>
            </a:pPr>
            <a:endParaRPr lang="en-US" sz="1800" dirty="0"/>
          </a:p>
          <a:p>
            <a:pPr lvl="1"/>
            <a:endParaRPr lang="en-US" sz="1600" dirty="0"/>
          </a:p>
        </p:txBody>
      </p:sp>
      <p:sp>
        <p:nvSpPr>
          <p:cNvPr id="4" name="Footer Placeholder 3"/>
          <p:cNvSpPr>
            <a:spLocks noGrp="1"/>
          </p:cNvSpPr>
          <p:nvPr>
            <p:ph type="ftr" sz="quarter" idx="11"/>
          </p:nvPr>
        </p:nvSpPr>
        <p:spPr/>
        <p:txBody>
          <a:bodyPr/>
          <a:lstStyle/>
          <a:p>
            <a:r>
              <a:rPr lang="en-US" dirty="0"/>
              <a:t>©2019 Jackson Lewis P.C.</a:t>
            </a:r>
          </a:p>
        </p:txBody>
      </p:sp>
      <p:sp>
        <p:nvSpPr>
          <p:cNvPr id="5" name="Slide Number Placeholder 4"/>
          <p:cNvSpPr>
            <a:spLocks noGrp="1"/>
          </p:cNvSpPr>
          <p:nvPr>
            <p:ph type="sldNum" sz="quarter" idx="12"/>
          </p:nvPr>
        </p:nvSpPr>
        <p:spPr/>
        <p:txBody>
          <a:bodyPr/>
          <a:lstStyle/>
          <a:p>
            <a:fld id="{72EE7D79-36E9-3D41-96B0-913DC9CF5219}" type="slidenum">
              <a:rPr lang="en-US" smtClean="0"/>
              <a:t>28</a:t>
            </a:fld>
            <a:endParaRPr lang="en-US" dirty="0"/>
          </a:p>
        </p:txBody>
      </p:sp>
      <p:pic>
        <p:nvPicPr>
          <p:cNvPr id="8" name="Picture 7" descr="Image result for emotional support dog memes">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305550" y="146038"/>
            <a:ext cx="2381250" cy="1924050"/>
          </a:xfrm>
          <a:prstGeom prst="rect">
            <a:avLst/>
          </a:prstGeom>
          <a:noFill/>
          <a:ln>
            <a:noFill/>
          </a:ln>
        </p:spPr>
      </p:pic>
    </p:spTree>
    <p:extLst>
      <p:ext uri="{BB962C8B-B14F-4D97-AF65-F5344CB8AC3E}">
        <p14:creationId xmlns:p14="http://schemas.microsoft.com/office/powerpoint/2010/main" val="759923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Lessons from Case Law</a:t>
            </a:r>
          </a:p>
        </p:txBody>
      </p:sp>
      <p:sp>
        <p:nvSpPr>
          <p:cNvPr id="3" name="Content Placeholder 2"/>
          <p:cNvSpPr>
            <a:spLocks noGrp="1"/>
          </p:cNvSpPr>
          <p:nvPr>
            <p:ph idx="1"/>
          </p:nvPr>
        </p:nvSpPr>
        <p:spPr>
          <a:xfrm>
            <a:off x="370267" y="2309091"/>
            <a:ext cx="8403465" cy="4134853"/>
          </a:xfrm>
        </p:spPr>
        <p:txBody>
          <a:bodyPr>
            <a:normAutofit lnSpcReduction="10000"/>
          </a:bodyPr>
          <a:lstStyle/>
          <a:p>
            <a:r>
              <a:rPr lang="en-US" sz="2000" b="1" i="1" dirty="0"/>
              <a:t>EEOC v. CRST Int’l, Inc.</a:t>
            </a:r>
            <a:r>
              <a:rPr lang="en-US" sz="2000" b="1" dirty="0"/>
              <a:t>, 2018 U.S. Dist. LEXIS 206948 (N.D. Iowa 12/7/18)</a:t>
            </a:r>
          </a:p>
          <a:p>
            <a:pPr lvl="1"/>
            <a:r>
              <a:rPr lang="en-US" sz="1800" dirty="0"/>
              <a:t>Plaintiff applied for job as long-distance truck driver</a:t>
            </a:r>
          </a:p>
          <a:p>
            <a:pPr lvl="1"/>
            <a:r>
              <a:rPr lang="en-US" sz="1800" dirty="0"/>
              <a:t>Received conditional offer and signed up for CDL training course</a:t>
            </a:r>
          </a:p>
          <a:p>
            <a:pPr lvl="1"/>
            <a:r>
              <a:rPr lang="en-US" sz="1800" dirty="0"/>
              <a:t>Plaintiff then disclosed disability and requested to bring service dog in truck to help control anxiety and wake him from nightmares</a:t>
            </a:r>
          </a:p>
          <a:p>
            <a:pPr lvl="1"/>
            <a:r>
              <a:rPr lang="en-US" sz="1800" dirty="0"/>
              <a:t>After successfully completing CDL training, Plaintiff claims he was denied employment because of “no pets” policy</a:t>
            </a:r>
          </a:p>
          <a:p>
            <a:pPr lvl="1"/>
            <a:r>
              <a:rPr lang="en-US" sz="1800" dirty="0"/>
              <a:t>CRST then amended its policy after additional complaints by employees, but did not contact Plaintiff to engage in interactive process under its new policy</a:t>
            </a:r>
          </a:p>
          <a:p>
            <a:pPr lvl="1"/>
            <a:r>
              <a:rPr lang="en-US" sz="1800" dirty="0"/>
              <a:t>Court denied cross-motions for summary judgment—question of fact whether Plaintiff could perform job with accommodation due to mental health</a:t>
            </a:r>
          </a:p>
          <a:p>
            <a:pPr marL="457200" lvl="1" indent="0">
              <a:buNone/>
            </a:pPr>
            <a:endParaRPr lang="en-US" sz="1800" dirty="0"/>
          </a:p>
          <a:p>
            <a:pPr lvl="1"/>
            <a:endParaRPr lang="en-US" sz="1800" dirty="0"/>
          </a:p>
          <a:p>
            <a:pPr lvl="1"/>
            <a:endParaRPr lang="en-US" sz="1800" dirty="0"/>
          </a:p>
          <a:p>
            <a:pPr marL="457200" lvl="1" indent="0">
              <a:buNone/>
            </a:pPr>
            <a:endParaRPr lang="en-US" sz="1800" dirty="0"/>
          </a:p>
          <a:p>
            <a:pPr lvl="1"/>
            <a:endParaRPr lang="en-US" sz="1600" dirty="0"/>
          </a:p>
        </p:txBody>
      </p:sp>
      <p:sp>
        <p:nvSpPr>
          <p:cNvPr id="4" name="Footer Placeholder 3"/>
          <p:cNvSpPr>
            <a:spLocks noGrp="1"/>
          </p:cNvSpPr>
          <p:nvPr>
            <p:ph type="ftr" sz="quarter" idx="11"/>
          </p:nvPr>
        </p:nvSpPr>
        <p:spPr/>
        <p:txBody>
          <a:bodyPr/>
          <a:lstStyle/>
          <a:p>
            <a:r>
              <a:rPr lang="en-US" dirty="0"/>
              <a:t>©2019 Jackson Lewis P.C.</a:t>
            </a:r>
          </a:p>
        </p:txBody>
      </p:sp>
      <p:sp>
        <p:nvSpPr>
          <p:cNvPr id="5" name="Slide Number Placeholder 4"/>
          <p:cNvSpPr>
            <a:spLocks noGrp="1"/>
          </p:cNvSpPr>
          <p:nvPr>
            <p:ph type="sldNum" sz="quarter" idx="12"/>
          </p:nvPr>
        </p:nvSpPr>
        <p:spPr/>
        <p:txBody>
          <a:bodyPr/>
          <a:lstStyle/>
          <a:p>
            <a:fld id="{72EE7D79-36E9-3D41-96B0-913DC9CF5219}" type="slidenum">
              <a:rPr lang="en-US" smtClean="0"/>
              <a:t>29</a:t>
            </a:fld>
            <a:endParaRPr lang="en-US" dirty="0"/>
          </a:p>
        </p:txBody>
      </p:sp>
      <p:pic>
        <p:nvPicPr>
          <p:cNvPr id="7" name="Content Placeholder 6"/>
          <p:cNvPicPr>
            <a:picLocks noChangeAspect="1"/>
          </p:cNvPicPr>
          <p:nvPr/>
        </p:nvPicPr>
        <p:blipFill>
          <a:blip r:embed="rId3"/>
          <a:stretch>
            <a:fillRect/>
          </a:stretch>
        </p:blipFill>
        <p:spPr>
          <a:xfrm>
            <a:off x="6264499" y="261323"/>
            <a:ext cx="2619375" cy="1743075"/>
          </a:xfrm>
          <a:prstGeom prst="rect">
            <a:avLst/>
          </a:prstGeom>
        </p:spPr>
      </p:pic>
    </p:spTree>
    <p:extLst>
      <p:ext uri="{BB962C8B-B14F-4D97-AF65-F5344CB8AC3E}">
        <p14:creationId xmlns:p14="http://schemas.microsoft.com/office/powerpoint/2010/main" val="442859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571928"/>
            <a:ext cx="7772400" cy="1298222"/>
          </a:xfrm>
        </p:spPr>
        <p:txBody>
          <a:bodyPr anchor="ctr">
            <a:normAutofit/>
          </a:bodyPr>
          <a:lstStyle/>
          <a:p>
            <a:pPr algn="ctr"/>
            <a:r>
              <a:rPr lang="en-US" dirty="0"/>
              <a:t>Why It’s IMPORTANT</a:t>
            </a:r>
          </a:p>
        </p:txBody>
      </p:sp>
      <p:sp>
        <p:nvSpPr>
          <p:cNvPr id="3" name="Text Placeholder 2"/>
          <p:cNvSpPr>
            <a:spLocks noGrp="1"/>
          </p:cNvSpPr>
          <p:nvPr>
            <p:ph type="body" idx="1"/>
          </p:nvPr>
        </p:nvSpPr>
        <p:spPr>
          <a:xfrm>
            <a:off x="722313" y="2325511"/>
            <a:ext cx="7772400" cy="970845"/>
          </a:xfrm>
        </p:spPr>
        <p:txBody>
          <a:bodyPr anchor="ctr"/>
          <a:lstStyle/>
          <a:p>
            <a:pPr algn="ctr"/>
            <a:r>
              <a:rPr lang="en-US" i="1" dirty="0"/>
              <a:t>Understanding the Differences Between Service, Emotional Support and Therapy Dogs</a:t>
            </a:r>
          </a:p>
        </p:txBody>
      </p:sp>
      <p:sp>
        <p:nvSpPr>
          <p:cNvPr id="4" name="Footer Placeholder 3"/>
          <p:cNvSpPr>
            <a:spLocks noGrp="1"/>
          </p:cNvSpPr>
          <p:nvPr>
            <p:ph type="ftr" sz="quarter" idx="11"/>
          </p:nvPr>
        </p:nvSpPr>
        <p:spPr/>
        <p:txBody>
          <a:bodyPr/>
          <a:lstStyle/>
          <a:p>
            <a:r>
              <a:rPr lang="en-US" dirty="0"/>
              <a:t>©2019 Jackson Lewis P.C.</a:t>
            </a:r>
          </a:p>
        </p:txBody>
      </p:sp>
      <p:sp>
        <p:nvSpPr>
          <p:cNvPr id="5" name="Slide Number Placeholder 4"/>
          <p:cNvSpPr>
            <a:spLocks noGrp="1"/>
          </p:cNvSpPr>
          <p:nvPr>
            <p:ph type="sldNum" sz="quarter" idx="12"/>
          </p:nvPr>
        </p:nvSpPr>
        <p:spPr/>
        <p:txBody>
          <a:bodyPr/>
          <a:lstStyle/>
          <a:p>
            <a:fld id="{72EE7D79-36E9-3D41-96B0-913DC9CF5219}" type="slidenum">
              <a:rPr lang="en-US" smtClean="0"/>
              <a:t>3</a:t>
            </a:fld>
            <a:endParaRPr lang="en-US" dirty="0"/>
          </a:p>
        </p:txBody>
      </p:sp>
    </p:spTree>
    <p:extLst>
      <p:ext uri="{BB962C8B-B14F-4D97-AF65-F5344CB8AC3E}">
        <p14:creationId xmlns:p14="http://schemas.microsoft.com/office/powerpoint/2010/main" val="14319314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If Dog is Permitted in Workplace</a:t>
            </a:r>
          </a:p>
        </p:txBody>
      </p:sp>
      <p:sp>
        <p:nvSpPr>
          <p:cNvPr id="3" name="Content Placeholder 2"/>
          <p:cNvSpPr>
            <a:spLocks noGrp="1"/>
          </p:cNvSpPr>
          <p:nvPr>
            <p:ph idx="1"/>
          </p:nvPr>
        </p:nvSpPr>
        <p:spPr>
          <a:xfrm>
            <a:off x="798490" y="2970466"/>
            <a:ext cx="5526769" cy="2150772"/>
          </a:xfrm>
        </p:spPr>
        <p:txBody>
          <a:bodyPr>
            <a:normAutofit fontScale="92500" lnSpcReduction="10000"/>
          </a:bodyPr>
          <a:lstStyle/>
          <a:p>
            <a:pPr lvl="1" algn="just"/>
            <a:endParaRPr lang="en-US" sz="1700" b="1" i="1" dirty="0"/>
          </a:p>
          <a:p>
            <a:pPr algn="just"/>
            <a:r>
              <a:rPr lang="en-US" sz="2200" dirty="0"/>
              <a:t>Employee is responsible for dog’s care during work hours</a:t>
            </a:r>
          </a:p>
          <a:p>
            <a:pPr algn="just"/>
            <a:r>
              <a:rPr lang="en-US" sz="2200" dirty="0"/>
              <a:t>Employee must control dog to avoid disrupting operations</a:t>
            </a:r>
          </a:p>
          <a:p>
            <a:pPr algn="just"/>
            <a:r>
              <a:rPr lang="en-US" sz="2200" dirty="0"/>
              <a:t>Employee is responsible for dog’s hygiene and vaccinations</a:t>
            </a:r>
          </a:p>
          <a:p>
            <a:pPr marL="457200" lvl="1" indent="0">
              <a:buNone/>
            </a:pPr>
            <a:endParaRPr lang="en-US" sz="1700" dirty="0"/>
          </a:p>
          <a:p>
            <a:pPr marL="457200" lvl="1" indent="0">
              <a:buNone/>
            </a:pPr>
            <a:endParaRPr lang="en-US" dirty="0"/>
          </a:p>
        </p:txBody>
      </p:sp>
      <p:sp>
        <p:nvSpPr>
          <p:cNvPr id="4" name="Footer Placeholder 3"/>
          <p:cNvSpPr>
            <a:spLocks noGrp="1"/>
          </p:cNvSpPr>
          <p:nvPr>
            <p:ph type="ftr" sz="quarter" idx="11"/>
          </p:nvPr>
        </p:nvSpPr>
        <p:spPr/>
        <p:txBody>
          <a:bodyPr/>
          <a:lstStyle/>
          <a:p>
            <a:r>
              <a:rPr lang="en-US" dirty="0"/>
              <a:t>©2019 Jackson Lewis P.C.</a:t>
            </a:r>
          </a:p>
        </p:txBody>
      </p:sp>
      <p:sp>
        <p:nvSpPr>
          <p:cNvPr id="5" name="Slide Number Placeholder 4"/>
          <p:cNvSpPr>
            <a:spLocks noGrp="1"/>
          </p:cNvSpPr>
          <p:nvPr>
            <p:ph type="sldNum" sz="quarter" idx="12"/>
          </p:nvPr>
        </p:nvSpPr>
        <p:spPr/>
        <p:txBody>
          <a:bodyPr/>
          <a:lstStyle/>
          <a:p>
            <a:fld id="{72EE7D79-36E9-3D41-96B0-913DC9CF5219}" type="slidenum">
              <a:rPr lang="en-US" smtClean="0"/>
              <a:t>30</a:t>
            </a:fld>
            <a:endParaRPr lang="en-US" dirty="0"/>
          </a:p>
        </p:txBody>
      </p:sp>
      <p:pic>
        <p:nvPicPr>
          <p:cNvPr id="7" name="Picture 6" descr="Image result for responsibilities">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1289038"/>
            <a:ext cx="3124200" cy="2046590"/>
          </a:xfrm>
          <a:prstGeom prst="rect">
            <a:avLst/>
          </a:prstGeom>
          <a:noFill/>
          <a:ln>
            <a:noFill/>
          </a:ln>
        </p:spPr>
      </p:pic>
      <p:pic>
        <p:nvPicPr>
          <p:cNvPr id="8" name="Picture 7" descr="Image result for fake therapy dog memes">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6630719" y="2540584"/>
            <a:ext cx="2244725" cy="3010535"/>
          </a:xfrm>
          <a:prstGeom prst="rect">
            <a:avLst/>
          </a:prstGeom>
          <a:noFill/>
          <a:ln>
            <a:noFill/>
          </a:ln>
        </p:spPr>
      </p:pic>
    </p:spTree>
    <p:extLst>
      <p:ext uri="{BB962C8B-B14F-4D97-AF65-F5344CB8AC3E}">
        <p14:creationId xmlns:p14="http://schemas.microsoft.com/office/powerpoint/2010/main" val="3806279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Practices</a:t>
            </a:r>
          </a:p>
        </p:txBody>
      </p:sp>
      <p:sp>
        <p:nvSpPr>
          <p:cNvPr id="3" name="Content Placeholder 2"/>
          <p:cNvSpPr>
            <a:spLocks noGrp="1"/>
          </p:cNvSpPr>
          <p:nvPr>
            <p:ph idx="1"/>
          </p:nvPr>
        </p:nvSpPr>
        <p:spPr>
          <a:xfrm>
            <a:off x="457200" y="1622738"/>
            <a:ext cx="8229600" cy="4146997"/>
          </a:xfrm>
        </p:spPr>
        <p:txBody>
          <a:bodyPr>
            <a:normAutofit/>
          </a:bodyPr>
          <a:lstStyle/>
          <a:p>
            <a:r>
              <a:rPr lang="en-US" sz="2000" dirty="0"/>
              <a:t>Understand that service and emotional support animals may be a reasonable accommodation</a:t>
            </a:r>
          </a:p>
          <a:p>
            <a:r>
              <a:rPr lang="en-US" sz="2000" dirty="0"/>
              <a:t>Treat request like you would any other request for accommodation</a:t>
            </a:r>
          </a:p>
          <a:p>
            <a:r>
              <a:rPr lang="en-US" sz="2000" dirty="0"/>
              <a:t>Consider whether allowing animal is reasonable/feasible</a:t>
            </a:r>
          </a:p>
          <a:p>
            <a:r>
              <a:rPr lang="en-US" sz="2000" dirty="0"/>
              <a:t>Consider whether any adjustments need to be made to accommodate the animal</a:t>
            </a:r>
          </a:p>
          <a:p>
            <a:r>
              <a:rPr lang="en-US" sz="2000" dirty="0"/>
              <a:t>Consider if adjustments need to be made for other employees in workplace</a:t>
            </a:r>
          </a:p>
        </p:txBody>
      </p:sp>
      <p:sp>
        <p:nvSpPr>
          <p:cNvPr id="4" name="Footer Placeholder 3"/>
          <p:cNvSpPr>
            <a:spLocks noGrp="1"/>
          </p:cNvSpPr>
          <p:nvPr>
            <p:ph type="ftr" sz="quarter" idx="11"/>
          </p:nvPr>
        </p:nvSpPr>
        <p:spPr/>
        <p:txBody>
          <a:bodyPr/>
          <a:lstStyle/>
          <a:p>
            <a:r>
              <a:rPr lang="en-US" dirty="0"/>
              <a:t>©2019 Jackson Lewis P.C.</a:t>
            </a:r>
          </a:p>
        </p:txBody>
      </p:sp>
      <p:sp>
        <p:nvSpPr>
          <p:cNvPr id="5" name="Slide Number Placeholder 4"/>
          <p:cNvSpPr>
            <a:spLocks noGrp="1"/>
          </p:cNvSpPr>
          <p:nvPr>
            <p:ph type="sldNum" sz="quarter" idx="12"/>
          </p:nvPr>
        </p:nvSpPr>
        <p:spPr/>
        <p:txBody>
          <a:bodyPr/>
          <a:lstStyle/>
          <a:p>
            <a:fld id="{72EE7D79-36E9-3D41-96B0-913DC9CF5219}" type="slidenum">
              <a:rPr lang="en-US" smtClean="0"/>
              <a:t>31</a:t>
            </a:fld>
            <a:endParaRPr lang="en-US" dirty="0"/>
          </a:p>
        </p:txBody>
      </p:sp>
      <p:pic>
        <p:nvPicPr>
          <p:cNvPr id="6" name="Picture 5" descr="Image result for best practices">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5180378" y="4229430"/>
            <a:ext cx="3316605" cy="2207895"/>
          </a:xfrm>
          <a:prstGeom prst="rect">
            <a:avLst/>
          </a:prstGeom>
          <a:noFill/>
          <a:ln>
            <a:noFill/>
          </a:ln>
        </p:spPr>
      </p:pic>
    </p:spTree>
    <p:extLst>
      <p:ext uri="{BB962C8B-B14F-4D97-AF65-F5344CB8AC3E}">
        <p14:creationId xmlns:p14="http://schemas.microsoft.com/office/powerpoint/2010/main" val="2364915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182065"/>
            <a:ext cx="7772400" cy="1362075"/>
          </a:xfrm>
        </p:spPr>
        <p:txBody>
          <a:bodyPr>
            <a:normAutofit fontScale="90000"/>
          </a:bodyPr>
          <a:lstStyle/>
          <a:p>
            <a:pPr algn="ctr"/>
            <a:r>
              <a:rPr lang="en-US" sz="4800" dirty="0"/>
              <a:t>Questions?</a:t>
            </a:r>
            <a:br>
              <a:rPr lang="en-US" sz="4800" dirty="0"/>
            </a:br>
            <a:r>
              <a:rPr lang="en-US" sz="4800" dirty="0"/>
              <a:t>credits?</a:t>
            </a:r>
          </a:p>
        </p:txBody>
      </p:sp>
      <p:sp>
        <p:nvSpPr>
          <p:cNvPr id="3" name="Text Placeholder 2"/>
          <p:cNvSpPr>
            <a:spLocks noGrp="1"/>
          </p:cNvSpPr>
          <p:nvPr>
            <p:ph type="body" idx="1"/>
          </p:nvPr>
        </p:nvSpPr>
        <p:spPr>
          <a:xfrm>
            <a:off x="852942" y="4109157"/>
            <a:ext cx="7772400" cy="2023288"/>
          </a:xfrm>
        </p:spPr>
        <p:txBody>
          <a:bodyPr/>
          <a:lstStyle/>
          <a:p>
            <a:pPr algn="ctr"/>
            <a:endParaRPr lang="en-US" dirty="0">
              <a:hlinkClick r:id="rId3"/>
            </a:endParaRPr>
          </a:p>
          <a:p>
            <a:pPr algn="ctr"/>
            <a:r>
              <a:rPr lang="en-US" dirty="0"/>
              <a:t> </a:t>
            </a:r>
          </a:p>
          <a:p>
            <a:pPr algn="ctr"/>
            <a:r>
              <a:rPr lang="en-US" dirty="0">
                <a:hlinkClick r:id="rId4"/>
              </a:rPr>
              <a:t>Sara.Simeonidis@jacksonlewis.com</a:t>
            </a:r>
            <a:r>
              <a:rPr lang="en-US" dirty="0"/>
              <a:t> </a:t>
            </a:r>
          </a:p>
          <a:p>
            <a:pPr algn="ctr"/>
            <a:endParaRPr lang="en-US" dirty="0"/>
          </a:p>
          <a:p>
            <a:pPr algn="ctr"/>
            <a:endParaRPr lang="en-US" dirty="0"/>
          </a:p>
        </p:txBody>
      </p:sp>
      <p:sp>
        <p:nvSpPr>
          <p:cNvPr id="4" name="Footer Placeholder 3"/>
          <p:cNvSpPr>
            <a:spLocks noGrp="1"/>
          </p:cNvSpPr>
          <p:nvPr>
            <p:ph type="ftr" sz="quarter" idx="11"/>
          </p:nvPr>
        </p:nvSpPr>
        <p:spPr/>
        <p:txBody>
          <a:bodyPr/>
          <a:lstStyle/>
          <a:p>
            <a:r>
              <a:rPr lang="en-US" dirty="0"/>
              <a:t>©2019 Jackson Lewis P.C.</a:t>
            </a:r>
          </a:p>
        </p:txBody>
      </p:sp>
      <p:sp>
        <p:nvSpPr>
          <p:cNvPr id="5" name="Slide Number Placeholder 4"/>
          <p:cNvSpPr>
            <a:spLocks noGrp="1"/>
          </p:cNvSpPr>
          <p:nvPr>
            <p:ph type="sldNum" sz="quarter" idx="12"/>
          </p:nvPr>
        </p:nvSpPr>
        <p:spPr/>
        <p:txBody>
          <a:bodyPr/>
          <a:lstStyle/>
          <a:p>
            <a:fld id="{72EE7D79-36E9-3D41-96B0-913DC9CF5219}" type="slidenum">
              <a:rPr lang="en-US" smtClean="0"/>
              <a:t>32</a:t>
            </a:fld>
            <a:endParaRPr lang="en-US" dirty="0"/>
          </a:p>
        </p:txBody>
      </p:sp>
    </p:spTree>
    <p:extLst>
      <p:ext uri="{BB962C8B-B14F-4D97-AF65-F5344CB8AC3E}">
        <p14:creationId xmlns:p14="http://schemas.microsoft.com/office/powerpoint/2010/main" val="3550795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57212" y="264791"/>
            <a:ext cx="8229600" cy="1143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spc="50" dirty="0">
                <a:ln w="11430"/>
                <a:solidFill>
                  <a:schemeClr val="bg1"/>
                </a:solidFill>
                <a:effectLst>
                  <a:outerShdw blurRad="76200" dist="50800" dir="5400000" algn="tl" rotWithShape="0">
                    <a:srgbClr val="000000">
                      <a:alpha val="65000"/>
                    </a:srgbClr>
                  </a:outerShdw>
                </a:effectLst>
              </a:rPr>
              <a:t>Thank You!</a:t>
            </a:r>
          </a:p>
        </p:txBody>
      </p:sp>
      <p:pic>
        <p:nvPicPr>
          <p:cNvPr id="11" name="Picture 10"/>
          <p:cNvPicPr/>
          <p:nvPr/>
        </p:nvPicPr>
        <p:blipFill>
          <a:blip r:embed="rId3" cstate="screen"/>
          <a:srcRect/>
          <a:stretch>
            <a:fillRect/>
          </a:stretch>
        </p:blipFill>
        <p:spPr bwMode="auto">
          <a:xfrm>
            <a:off x="3190875" y="4648200"/>
            <a:ext cx="2962275" cy="790575"/>
          </a:xfrm>
          <a:prstGeom prst="rect">
            <a:avLst/>
          </a:prstGeom>
          <a:noFill/>
          <a:ln w="9525">
            <a:noFill/>
            <a:miter lim="800000"/>
            <a:headEnd/>
            <a:tailEnd/>
          </a:ln>
        </p:spPr>
      </p:pic>
      <p:pic>
        <p:nvPicPr>
          <p:cNvPr id="13" name="Picture 12" descr="AWD-46.jpg"/>
          <p:cNvPicPr/>
          <p:nvPr/>
        </p:nvPicPr>
        <p:blipFill>
          <a:blip r:embed="rId4" cstate="screen">
            <a:clrChange>
              <a:clrFrom>
                <a:srgbClr val="FDFDFD"/>
              </a:clrFrom>
              <a:clrTo>
                <a:srgbClr val="FDFDFD">
                  <a:alpha val="0"/>
                </a:srgbClr>
              </a:clrTo>
            </a:clrChange>
          </a:blip>
          <a:srcRect b="35180"/>
          <a:stretch>
            <a:fillRect/>
          </a:stretch>
        </p:blipFill>
        <p:spPr>
          <a:xfrm>
            <a:off x="2109787" y="2209800"/>
            <a:ext cx="5124450" cy="1733550"/>
          </a:xfrm>
          <a:prstGeom prst="rect">
            <a:avLst/>
          </a:prstGeom>
          <a:noFill/>
          <a:ln>
            <a:noFill/>
          </a:ln>
        </p:spPr>
      </p:pic>
      <p:grpSp>
        <p:nvGrpSpPr>
          <p:cNvPr id="16" name="Group 15"/>
          <p:cNvGrpSpPr/>
          <p:nvPr/>
        </p:nvGrpSpPr>
        <p:grpSpPr>
          <a:xfrm>
            <a:off x="228600" y="4038600"/>
            <a:ext cx="8686800" cy="354013"/>
            <a:chOff x="228600" y="4038600"/>
            <a:chExt cx="8686800" cy="354013"/>
          </a:xfrm>
        </p:grpSpPr>
        <p:sp>
          <p:nvSpPr>
            <p:cNvPr id="5122" name="Rectangle 2"/>
            <p:cNvSpPr>
              <a:spLocks noChangeArrowheads="1"/>
            </p:cNvSpPr>
            <p:nvPr/>
          </p:nvSpPr>
          <p:spPr bwMode="auto">
            <a:xfrm>
              <a:off x="228600" y="4038600"/>
              <a:ext cx="8686800" cy="354013"/>
            </a:xfrm>
            <a:prstGeom prst="rect">
              <a:avLst/>
            </a:prstGeom>
            <a:gradFill rotWithShape="0">
              <a:gsLst>
                <a:gs pos="0">
                  <a:srgbClr val="5C781E"/>
                </a:gs>
                <a:gs pos="50000">
                  <a:srgbClr val="82AB37"/>
                </a:gs>
                <a:gs pos="100000">
                  <a:srgbClr val="5C781E"/>
                </a:gs>
              </a:gsLst>
              <a:lin ang="5400000" scaled="1"/>
            </a:gradFill>
            <a:ln w="12700">
              <a:noFill/>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0" name="TextBox 9"/>
            <p:cNvSpPr txBox="1"/>
            <p:nvPr/>
          </p:nvSpPr>
          <p:spPr>
            <a:xfrm>
              <a:off x="1066800" y="4038600"/>
              <a:ext cx="7010400" cy="338554"/>
            </a:xfrm>
            <a:prstGeom prst="rect">
              <a:avLst/>
            </a:prstGeom>
            <a:noFill/>
          </p:spPr>
          <p:txBody>
            <a:bodyPr wrap="square" rtlCol="0">
              <a:spAutoFit/>
            </a:bodyPr>
            <a:lstStyle/>
            <a:p>
              <a:pPr algn="ctr"/>
              <a:r>
                <a:rPr lang="en-US" sz="1600" b="1" spc="-50" dirty="0">
                  <a:ln w="13500">
                    <a:solidFill>
                      <a:schemeClr val="accent1">
                        <a:shade val="2500"/>
                        <a:alpha val="6500"/>
                      </a:schemeClr>
                    </a:solidFill>
                    <a:prstDash val="solid"/>
                  </a:ln>
                  <a:solidFill>
                    <a:schemeClr val="accent1">
                      <a:tint val="3000"/>
                      <a:alpha val="95000"/>
                    </a:schemeClr>
                  </a:solidFill>
                  <a:effectLst>
                    <a:outerShdw blurRad="165100" dist="38100" dir="2700000" algn="tl" rotWithShape="0">
                      <a:prstClr val="black">
                        <a:alpha val="76000"/>
                      </a:prstClr>
                    </a:outerShdw>
                  </a:effectLst>
                  <a:latin typeface="Franklin Gothic Demi" pitchFamily="34" charset="0"/>
                </a:rPr>
                <a:t>Workplace law. In four time zones and 52 major locations coast to coast.</a:t>
              </a:r>
            </a:p>
          </p:txBody>
        </p:sp>
      </p:grpSp>
      <p:sp>
        <p:nvSpPr>
          <p:cNvPr id="2" name="Slide Number Placeholder 1"/>
          <p:cNvSpPr>
            <a:spLocks noGrp="1"/>
          </p:cNvSpPr>
          <p:nvPr>
            <p:ph type="sldNum" sz="quarter" idx="12"/>
          </p:nvPr>
        </p:nvSpPr>
        <p:spPr/>
        <p:txBody>
          <a:bodyPr/>
          <a:lstStyle/>
          <a:p>
            <a:pPr>
              <a:defRPr/>
            </a:pPr>
            <a:fld id="{882F5883-E7DC-4E0D-84C8-91664C94FBA3}" type="slidenum">
              <a:rPr lang="en-US" smtClean="0"/>
              <a:pPr>
                <a:defRPr/>
              </a:pPr>
              <a:t>33</a:t>
            </a:fld>
            <a:endParaRPr lang="en-US" dirty="0"/>
          </a:p>
        </p:txBody>
      </p:sp>
    </p:spTree>
    <p:extLst>
      <p:ext uri="{BB962C8B-B14F-4D97-AF65-F5344CB8AC3E}">
        <p14:creationId xmlns:p14="http://schemas.microsoft.com/office/powerpoint/2010/main" val="288405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Why It’s Important</a:t>
            </a:r>
          </a:p>
        </p:txBody>
      </p:sp>
      <p:sp>
        <p:nvSpPr>
          <p:cNvPr id="7" name="Content Placeholder 6"/>
          <p:cNvSpPr>
            <a:spLocks noGrp="1"/>
          </p:cNvSpPr>
          <p:nvPr>
            <p:ph idx="1"/>
          </p:nvPr>
        </p:nvSpPr>
        <p:spPr/>
        <p:txBody>
          <a:bodyPr/>
          <a:lstStyle/>
          <a:p>
            <a:r>
              <a:rPr lang="en-US" dirty="0"/>
              <a:t>Estimated that 61.5M Americans (1 in 4 adults) experience mental health impairment</a:t>
            </a:r>
          </a:p>
          <a:p>
            <a:r>
              <a:rPr lang="en-US" dirty="0"/>
              <a:t>13.6M (1 in 17) live with serious mental illness</a:t>
            </a:r>
          </a:p>
          <a:p>
            <a:r>
              <a:rPr lang="en-US" dirty="0"/>
              <a:t>$193.2B lost earnings per year</a:t>
            </a:r>
          </a:p>
          <a:p>
            <a:r>
              <a:rPr lang="en-US" dirty="0"/>
              <a:t>2016 study estimates that 7% of employers allow dogs in workplace</a:t>
            </a:r>
          </a:p>
          <a:p>
            <a:pPr marL="0" indent="0">
              <a:buNone/>
            </a:pPr>
            <a:endParaRPr lang="en-US" dirty="0"/>
          </a:p>
        </p:txBody>
      </p:sp>
      <p:sp>
        <p:nvSpPr>
          <p:cNvPr id="4" name="Footer Placeholder 3"/>
          <p:cNvSpPr>
            <a:spLocks noGrp="1"/>
          </p:cNvSpPr>
          <p:nvPr>
            <p:ph type="ftr" sz="quarter" idx="11"/>
          </p:nvPr>
        </p:nvSpPr>
        <p:spPr/>
        <p:txBody>
          <a:bodyPr/>
          <a:lstStyle/>
          <a:p>
            <a:r>
              <a:rPr lang="en-US" dirty="0"/>
              <a:t>©2019 Jackson Lewis P.C.</a:t>
            </a:r>
          </a:p>
        </p:txBody>
      </p:sp>
      <p:sp>
        <p:nvSpPr>
          <p:cNvPr id="5" name="Slide Number Placeholder 4"/>
          <p:cNvSpPr>
            <a:spLocks noGrp="1"/>
          </p:cNvSpPr>
          <p:nvPr>
            <p:ph type="sldNum" sz="quarter" idx="12"/>
          </p:nvPr>
        </p:nvSpPr>
        <p:spPr/>
        <p:txBody>
          <a:bodyPr/>
          <a:lstStyle/>
          <a:p>
            <a:fld id="{72EE7D79-36E9-3D41-96B0-913DC9CF5219}" type="slidenum">
              <a:rPr lang="en-US" smtClean="0"/>
              <a:t>4</a:t>
            </a:fld>
            <a:endParaRPr lang="en-US" dirty="0"/>
          </a:p>
        </p:txBody>
      </p:sp>
      <p:pic>
        <p:nvPicPr>
          <p:cNvPr id="9" name="Picture 8" descr="Image result for mental health">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981690"/>
            <a:ext cx="3019023" cy="2264564"/>
          </a:xfrm>
          <a:prstGeom prst="rect">
            <a:avLst/>
          </a:prstGeom>
          <a:noFill/>
          <a:ln>
            <a:noFill/>
          </a:ln>
        </p:spPr>
      </p:pic>
    </p:spTree>
    <p:extLst>
      <p:ext uri="{BB962C8B-B14F-4D97-AF65-F5344CB8AC3E}">
        <p14:creationId xmlns:p14="http://schemas.microsoft.com/office/powerpoint/2010/main" val="1510480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571928"/>
            <a:ext cx="7772400" cy="1298222"/>
          </a:xfrm>
        </p:spPr>
        <p:txBody>
          <a:bodyPr anchor="ctr">
            <a:normAutofit fontScale="90000"/>
          </a:bodyPr>
          <a:lstStyle/>
          <a:p>
            <a:pPr algn="ctr"/>
            <a:r>
              <a:rPr lang="en-US" dirty="0"/>
              <a:t>guidance FROM AMERICANS WITH </a:t>
            </a:r>
            <a:r>
              <a:rPr lang="en-US" dirty="0" err="1"/>
              <a:t>DISABILITIeS</a:t>
            </a:r>
            <a:r>
              <a:rPr lang="en-US" dirty="0"/>
              <a:t> ACT</a:t>
            </a:r>
          </a:p>
        </p:txBody>
      </p:sp>
      <p:sp>
        <p:nvSpPr>
          <p:cNvPr id="3" name="Text Placeholder 2"/>
          <p:cNvSpPr>
            <a:spLocks noGrp="1"/>
          </p:cNvSpPr>
          <p:nvPr>
            <p:ph type="body" idx="1"/>
          </p:nvPr>
        </p:nvSpPr>
        <p:spPr>
          <a:xfrm>
            <a:off x="722313" y="2325511"/>
            <a:ext cx="7772400" cy="970845"/>
          </a:xfrm>
        </p:spPr>
        <p:txBody>
          <a:bodyPr anchor="ctr"/>
          <a:lstStyle/>
          <a:p>
            <a:pPr algn="ctr"/>
            <a:r>
              <a:rPr lang="en-US" i="1" dirty="0"/>
              <a:t>Understanding the Differences Between Service, Emotional Support and Therapy Dogs</a:t>
            </a:r>
          </a:p>
        </p:txBody>
      </p:sp>
      <p:sp>
        <p:nvSpPr>
          <p:cNvPr id="4" name="Footer Placeholder 3"/>
          <p:cNvSpPr>
            <a:spLocks noGrp="1"/>
          </p:cNvSpPr>
          <p:nvPr>
            <p:ph type="ftr" sz="quarter" idx="11"/>
          </p:nvPr>
        </p:nvSpPr>
        <p:spPr/>
        <p:txBody>
          <a:bodyPr/>
          <a:lstStyle/>
          <a:p>
            <a:r>
              <a:rPr lang="en-US" dirty="0"/>
              <a:t>©2018 Jackson Lewis P.C.</a:t>
            </a:r>
          </a:p>
        </p:txBody>
      </p:sp>
      <p:sp>
        <p:nvSpPr>
          <p:cNvPr id="5" name="Slide Number Placeholder 4"/>
          <p:cNvSpPr>
            <a:spLocks noGrp="1"/>
          </p:cNvSpPr>
          <p:nvPr>
            <p:ph type="sldNum" sz="quarter" idx="12"/>
          </p:nvPr>
        </p:nvSpPr>
        <p:spPr/>
        <p:txBody>
          <a:bodyPr/>
          <a:lstStyle/>
          <a:p>
            <a:fld id="{72EE7D79-36E9-3D41-96B0-913DC9CF5219}" type="slidenum">
              <a:rPr lang="en-US" smtClean="0"/>
              <a:t>5</a:t>
            </a:fld>
            <a:endParaRPr lang="en-US" dirty="0"/>
          </a:p>
        </p:txBody>
      </p:sp>
    </p:spTree>
    <p:extLst>
      <p:ext uri="{BB962C8B-B14F-4D97-AF65-F5344CB8AC3E}">
        <p14:creationId xmlns:p14="http://schemas.microsoft.com/office/powerpoint/2010/main" val="1905469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innerShdw blurRad="63500" dist="50800" dir="13500000">
                    <a:prstClr val="black">
                      <a:alpha val="50000"/>
                    </a:prstClr>
                  </a:innerShdw>
                </a:effectLst>
              </a:rPr>
              <a:t>Americans With Disabilities Act</a:t>
            </a:r>
          </a:p>
        </p:txBody>
      </p:sp>
      <p:sp>
        <p:nvSpPr>
          <p:cNvPr id="3" name="Content Placeholder 2"/>
          <p:cNvSpPr>
            <a:spLocks noGrp="1"/>
          </p:cNvSpPr>
          <p:nvPr>
            <p:ph idx="1"/>
          </p:nvPr>
        </p:nvSpPr>
        <p:spPr>
          <a:xfrm>
            <a:off x="457200" y="1478843"/>
            <a:ext cx="8420928" cy="4965101"/>
          </a:xfrm>
        </p:spPr>
        <p:txBody>
          <a:bodyPr>
            <a:noAutofit/>
          </a:bodyPr>
          <a:lstStyle/>
          <a:p>
            <a:pPr>
              <a:spcAft>
                <a:spcPts val="600"/>
              </a:spcAft>
            </a:pPr>
            <a:r>
              <a:rPr lang="en-US" b="1" dirty="0"/>
              <a:t>Title I</a:t>
            </a:r>
          </a:p>
          <a:p>
            <a:pPr lvl="1" algn="just">
              <a:spcAft>
                <a:spcPts val="600"/>
              </a:spcAft>
            </a:pPr>
            <a:r>
              <a:rPr lang="en-US" sz="1800" dirty="0"/>
              <a:t>Prevents discrimination against disabled applicants and employees</a:t>
            </a:r>
          </a:p>
          <a:p>
            <a:pPr lvl="1" algn="just">
              <a:spcAft>
                <a:spcPts val="600"/>
              </a:spcAft>
            </a:pPr>
            <a:r>
              <a:rPr lang="en-US" sz="1800" dirty="0"/>
              <a:t>Applies to private employers</a:t>
            </a:r>
          </a:p>
          <a:p>
            <a:pPr lvl="1" algn="just">
              <a:spcAft>
                <a:spcPts val="600"/>
              </a:spcAft>
            </a:pPr>
            <a:r>
              <a:rPr lang="en-US" sz="1800" dirty="0"/>
              <a:t>Requires employers to provide reasonable accommodations</a:t>
            </a:r>
          </a:p>
          <a:p>
            <a:pPr algn="just">
              <a:spcAft>
                <a:spcPts val="600"/>
              </a:spcAft>
            </a:pPr>
            <a:r>
              <a:rPr lang="en-US" b="1" dirty="0"/>
              <a:t>Title II</a:t>
            </a:r>
          </a:p>
          <a:p>
            <a:pPr lvl="1" algn="just">
              <a:spcAft>
                <a:spcPts val="600"/>
              </a:spcAft>
            </a:pPr>
            <a:r>
              <a:rPr lang="en-US" sz="1800" dirty="0"/>
              <a:t>Obligations for state and local governments</a:t>
            </a:r>
          </a:p>
          <a:p>
            <a:pPr algn="just">
              <a:spcAft>
                <a:spcPts val="600"/>
              </a:spcAft>
            </a:pPr>
            <a:r>
              <a:rPr lang="en-US" b="1" dirty="0"/>
              <a:t>Title III</a:t>
            </a:r>
          </a:p>
          <a:p>
            <a:pPr lvl="1" algn="just">
              <a:spcAft>
                <a:spcPts val="600"/>
              </a:spcAft>
            </a:pPr>
            <a:r>
              <a:rPr lang="en-US" sz="1800" dirty="0"/>
              <a:t>Prohibits discrimination in places of public accommodation </a:t>
            </a:r>
          </a:p>
          <a:p>
            <a:pPr marL="457200" lvl="1" indent="0" algn="just">
              <a:spcAft>
                <a:spcPts val="600"/>
              </a:spcAft>
              <a:buNone/>
            </a:pPr>
            <a:endParaRPr lang="en-US" b="1" dirty="0"/>
          </a:p>
        </p:txBody>
      </p:sp>
      <p:sp>
        <p:nvSpPr>
          <p:cNvPr id="4" name="Footer Placeholder 3"/>
          <p:cNvSpPr>
            <a:spLocks noGrp="1"/>
          </p:cNvSpPr>
          <p:nvPr>
            <p:ph type="ftr" sz="quarter" idx="11"/>
          </p:nvPr>
        </p:nvSpPr>
        <p:spPr/>
        <p:txBody>
          <a:bodyPr/>
          <a:lstStyle/>
          <a:p>
            <a:r>
              <a:rPr lang="en-US" dirty="0"/>
              <a:t>©2019 Jackson Lewis P.C.</a:t>
            </a:r>
          </a:p>
        </p:txBody>
      </p:sp>
      <p:sp>
        <p:nvSpPr>
          <p:cNvPr id="5" name="Slide Number Placeholder 4"/>
          <p:cNvSpPr>
            <a:spLocks noGrp="1"/>
          </p:cNvSpPr>
          <p:nvPr>
            <p:ph type="sldNum" sz="quarter" idx="12"/>
          </p:nvPr>
        </p:nvSpPr>
        <p:spPr/>
        <p:txBody>
          <a:bodyPr/>
          <a:lstStyle/>
          <a:p>
            <a:fld id="{72EE7D79-36E9-3D41-96B0-913DC9CF5219}" type="slidenum">
              <a:rPr lang="en-US" smtClean="0"/>
              <a:t>6</a:t>
            </a:fld>
            <a:endParaRPr lang="en-US" dirty="0"/>
          </a:p>
        </p:txBody>
      </p:sp>
      <p:pic>
        <p:nvPicPr>
          <p:cNvPr id="7" name="Picture 6" descr="Image result for americans with disabilities act">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622389" y="5208869"/>
            <a:ext cx="3693160" cy="1235075"/>
          </a:xfrm>
          <a:prstGeom prst="rect">
            <a:avLst/>
          </a:prstGeom>
          <a:noFill/>
          <a:ln>
            <a:noFill/>
          </a:ln>
        </p:spPr>
      </p:pic>
    </p:spTree>
    <p:extLst>
      <p:ext uri="{BB962C8B-B14F-4D97-AF65-F5344CB8AC3E}">
        <p14:creationId xmlns:p14="http://schemas.microsoft.com/office/powerpoint/2010/main" val="3428735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innerShdw blurRad="63500" dist="50800" dir="13500000">
                    <a:prstClr val="black">
                      <a:alpha val="50000"/>
                    </a:prstClr>
                  </a:innerShdw>
                </a:effectLst>
              </a:rPr>
              <a:t>Americans With Disabilities Act</a:t>
            </a:r>
          </a:p>
        </p:txBody>
      </p:sp>
      <p:sp>
        <p:nvSpPr>
          <p:cNvPr id="3" name="Content Placeholder 2"/>
          <p:cNvSpPr>
            <a:spLocks noGrp="1"/>
          </p:cNvSpPr>
          <p:nvPr>
            <p:ph idx="1"/>
          </p:nvPr>
        </p:nvSpPr>
        <p:spPr>
          <a:xfrm>
            <a:off x="457199" y="1467556"/>
            <a:ext cx="8373979" cy="4987879"/>
          </a:xfrm>
        </p:spPr>
        <p:txBody>
          <a:bodyPr>
            <a:normAutofit/>
          </a:bodyPr>
          <a:lstStyle/>
          <a:p>
            <a:pPr>
              <a:spcBef>
                <a:spcPts val="600"/>
              </a:spcBef>
              <a:spcAft>
                <a:spcPts val="1200"/>
              </a:spcAft>
            </a:pPr>
            <a:r>
              <a:rPr lang="en-US" b="1" dirty="0"/>
              <a:t>Titles II and III</a:t>
            </a:r>
          </a:p>
          <a:p>
            <a:pPr lvl="1">
              <a:spcBef>
                <a:spcPts val="0"/>
              </a:spcBef>
              <a:spcAft>
                <a:spcPts val="600"/>
              </a:spcAft>
            </a:pPr>
            <a:r>
              <a:rPr lang="en-US" sz="1800" dirty="0"/>
              <a:t>Explicitly require that service animals be allowed to accompany individuals with disabilities in publically accessible areas</a:t>
            </a:r>
          </a:p>
          <a:p>
            <a:pPr marL="457200" lvl="1" indent="0">
              <a:spcBef>
                <a:spcPts val="0"/>
              </a:spcBef>
              <a:spcAft>
                <a:spcPts val="600"/>
              </a:spcAft>
              <a:buNone/>
            </a:pPr>
            <a:endParaRPr lang="en-US" sz="1800" dirty="0"/>
          </a:p>
          <a:p>
            <a:pPr>
              <a:spcBef>
                <a:spcPts val="0"/>
              </a:spcBef>
              <a:spcAft>
                <a:spcPts val="600"/>
              </a:spcAft>
            </a:pPr>
            <a:r>
              <a:rPr lang="en-US" b="1" dirty="0"/>
              <a:t>Title I</a:t>
            </a:r>
            <a:endParaRPr lang="en-US" dirty="0"/>
          </a:p>
          <a:p>
            <a:pPr lvl="1">
              <a:spcBef>
                <a:spcPts val="0"/>
              </a:spcBef>
              <a:spcAft>
                <a:spcPts val="600"/>
              </a:spcAft>
            </a:pPr>
            <a:r>
              <a:rPr lang="en-US" sz="1800" dirty="0"/>
              <a:t>Silent regarding service animals or emotional support animals as a form of accommodation</a:t>
            </a:r>
          </a:p>
          <a:p>
            <a:pPr lvl="1">
              <a:spcBef>
                <a:spcPts val="0"/>
              </a:spcBef>
              <a:spcAft>
                <a:spcPts val="600"/>
              </a:spcAft>
            </a:pPr>
            <a:endParaRPr lang="en-US" sz="1900" dirty="0"/>
          </a:p>
          <a:p>
            <a:endParaRPr lang="en-US" dirty="0"/>
          </a:p>
        </p:txBody>
      </p:sp>
      <p:sp>
        <p:nvSpPr>
          <p:cNvPr id="4" name="Footer Placeholder 3"/>
          <p:cNvSpPr>
            <a:spLocks noGrp="1"/>
          </p:cNvSpPr>
          <p:nvPr>
            <p:ph type="ftr" sz="quarter" idx="11"/>
          </p:nvPr>
        </p:nvSpPr>
        <p:spPr/>
        <p:txBody>
          <a:bodyPr/>
          <a:lstStyle/>
          <a:p>
            <a:r>
              <a:rPr lang="en-US" dirty="0"/>
              <a:t>©2019 Jackson Lewis P.C.</a:t>
            </a:r>
          </a:p>
        </p:txBody>
      </p:sp>
      <p:sp>
        <p:nvSpPr>
          <p:cNvPr id="5" name="Slide Number Placeholder 4"/>
          <p:cNvSpPr>
            <a:spLocks noGrp="1"/>
          </p:cNvSpPr>
          <p:nvPr>
            <p:ph type="sldNum" sz="quarter" idx="12"/>
          </p:nvPr>
        </p:nvSpPr>
        <p:spPr/>
        <p:txBody>
          <a:bodyPr/>
          <a:lstStyle/>
          <a:p>
            <a:fld id="{72EE7D79-36E9-3D41-96B0-913DC9CF5219}" type="slidenum">
              <a:rPr lang="en-US" smtClean="0"/>
              <a:t>7</a:t>
            </a:fld>
            <a:endParaRPr lang="en-US" dirty="0"/>
          </a:p>
        </p:txBody>
      </p:sp>
      <p:pic>
        <p:nvPicPr>
          <p:cNvPr id="6" name="Picture 5" descr="Image result for americans with disabilities act">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5525037" y="3961495"/>
            <a:ext cx="2614411" cy="2285854"/>
          </a:xfrm>
          <a:prstGeom prst="rect">
            <a:avLst/>
          </a:prstGeom>
          <a:noFill/>
          <a:ln>
            <a:noFill/>
          </a:ln>
        </p:spPr>
      </p:pic>
    </p:spTree>
    <p:extLst>
      <p:ext uri="{BB962C8B-B14F-4D97-AF65-F5344CB8AC3E}">
        <p14:creationId xmlns:p14="http://schemas.microsoft.com/office/powerpoint/2010/main" val="1781237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Animal Defined</a:t>
            </a:r>
          </a:p>
        </p:txBody>
      </p:sp>
      <p:sp>
        <p:nvSpPr>
          <p:cNvPr id="3" name="Content Placeholder 2"/>
          <p:cNvSpPr>
            <a:spLocks noGrp="1"/>
          </p:cNvSpPr>
          <p:nvPr>
            <p:ph idx="1"/>
          </p:nvPr>
        </p:nvSpPr>
        <p:spPr>
          <a:xfrm>
            <a:off x="154546" y="1767568"/>
            <a:ext cx="8532254" cy="4676375"/>
          </a:xfrm>
        </p:spPr>
        <p:txBody>
          <a:bodyPr>
            <a:noAutofit/>
          </a:bodyPr>
          <a:lstStyle/>
          <a:p>
            <a:pPr lvl="1" algn="just">
              <a:buClr>
                <a:srgbClr val="7DC515"/>
              </a:buClr>
              <a:buSzPct val="60000"/>
              <a:buFont typeface="Wingdings" panose="05000000000000000000" pitchFamily="2" charset="2"/>
              <a:buChar char="u"/>
            </a:pPr>
            <a:r>
              <a:rPr lang="en-US" sz="1800" dirty="0"/>
              <a:t>A service animal is a dog or miniature horse that performs a task directly related to an individual’s disability</a:t>
            </a:r>
          </a:p>
          <a:p>
            <a:pPr marL="457200" lvl="1" indent="0" algn="just">
              <a:buClr>
                <a:srgbClr val="7DC515"/>
              </a:buClr>
              <a:buSzPct val="60000"/>
              <a:buNone/>
            </a:pPr>
            <a:endParaRPr lang="en-US" sz="1800" dirty="0"/>
          </a:p>
          <a:p>
            <a:pPr lvl="1" algn="just">
              <a:buClr>
                <a:srgbClr val="7DC515"/>
              </a:buClr>
              <a:buSzPct val="60000"/>
              <a:buFont typeface="Wingdings" panose="05000000000000000000" pitchFamily="2" charset="2"/>
              <a:buChar char="u"/>
            </a:pPr>
            <a:r>
              <a:rPr lang="en-US" sz="1800" dirty="0"/>
              <a:t>Examples include:</a:t>
            </a:r>
          </a:p>
          <a:p>
            <a:pPr lvl="2" algn="just">
              <a:buClr>
                <a:srgbClr val="7DC515"/>
              </a:buClr>
              <a:buSzPct val="60000"/>
              <a:buFont typeface="Wingdings" panose="05000000000000000000" pitchFamily="2" charset="2"/>
              <a:buChar char="u"/>
            </a:pPr>
            <a:r>
              <a:rPr lang="en-US" sz="1600" dirty="0"/>
              <a:t>directing blind person/alerting deaf person</a:t>
            </a:r>
          </a:p>
          <a:p>
            <a:pPr lvl="2" algn="just">
              <a:buClr>
                <a:srgbClr val="7DC515"/>
              </a:buClr>
              <a:buSzPct val="60000"/>
              <a:buFont typeface="Wingdings" panose="05000000000000000000" pitchFamily="2" charset="2"/>
              <a:buChar char="u"/>
            </a:pPr>
            <a:r>
              <a:rPr lang="en-US" sz="1600" dirty="0"/>
              <a:t>guiding/pulling wheelchair</a:t>
            </a:r>
          </a:p>
          <a:p>
            <a:pPr lvl="2" algn="just">
              <a:buClr>
                <a:srgbClr val="7DC515"/>
              </a:buClr>
              <a:buSzPct val="60000"/>
              <a:buFont typeface="Wingdings" panose="05000000000000000000" pitchFamily="2" charset="2"/>
              <a:buChar char="u"/>
            </a:pPr>
            <a:r>
              <a:rPr lang="en-US" sz="1600" dirty="0"/>
              <a:t>alerting to onset of seizure</a:t>
            </a:r>
          </a:p>
          <a:p>
            <a:pPr lvl="2" algn="just">
              <a:buClr>
                <a:srgbClr val="7DC515"/>
              </a:buClr>
              <a:buSzPct val="60000"/>
              <a:buFont typeface="Wingdings" panose="05000000000000000000" pitchFamily="2" charset="2"/>
              <a:buChar char="u"/>
            </a:pPr>
            <a:r>
              <a:rPr lang="en-US" sz="1600" dirty="0"/>
              <a:t>reminder to take medication</a:t>
            </a:r>
          </a:p>
          <a:p>
            <a:pPr lvl="2" algn="just">
              <a:buClr>
                <a:srgbClr val="7DC515"/>
              </a:buClr>
              <a:buSzPct val="60000"/>
              <a:buFont typeface="Wingdings" panose="05000000000000000000" pitchFamily="2" charset="2"/>
              <a:buChar char="u"/>
            </a:pPr>
            <a:r>
              <a:rPr lang="en-US" sz="1600" dirty="0"/>
              <a:t>calm PTSD/anxiety attack</a:t>
            </a:r>
          </a:p>
          <a:p>
            <a:pPr lvl="2" algn="just">
              <a:buClr>
                <a:srgbClr val="7DC515"/>
              </a:buClr>
              <a:buSzPct val="60000"/>
              <a:buFont typeface="Wingdings" panose="05000000000000000000" pitchFamily="2" charset="2"/>
              <a:buChar char="u"/>
            </a:pPr>
            <a:endParaRPr lang="en-US" sz="1600" dirty="0"/>
          </a:p>
          <a:p>
            <a:pPr lvl="1" algn="just">
              <a:buClr>
                <a:srgbClr val="7DC515"/>
              </a:buClr>
              <a:buSzPct val="60000"/>
              <a:buFont typeface="Wingdings" panose="05000000000000000000" pitchFamily="2" charset="2"/>
              <a:buChar char="u"/>
            </a:pPr>
            <a:r>
              <a:rPr lang="en-US" sz="1800" dirty="0"/>
              <a:t>Under Title III (public accommodation) allowed to ask two questions</a:t>
            </a:r>
          </a:p>
          <a:p>
            <a:pPr lvl="2" algn="just">
              <a:buClr>
                <a:srgbClr val="7DC515"/>
              </a:buClr>
              <a:buSzPct val="60000"/>
              <a:buFont typeface="Wingdings" panose="05000000000000000000" pitchFamily="2" charset="2"/>
              <a:buChar char="u"/>
            </a:pPr>
            <a:r>
              <a:rPr lang="en-US" sz="1600" dirty="0"/>
              <a:t>Whether it is a service animal</a:t>
            </a:r>
          </a:p>
          <a:p>
            <a:pPr lvl="2" algn="just">
              <a:buClr>
                <a:srgbClr val="7DC515"/>
              </a:buClr>
              <a:buSzPct val="60000"/>
              <a:buFont typeface="Wingdings" panose="05000000000000000000" pitchFamily="2" charset="2"/>
              <a:buChar char="u"/>
            </a:pPr>
            <a:r>
              <a:rPr lang="en-US" sz="1600" dirty="0"/>
              <a:t>Whether it performs a task directly related to your disability</a:t>
            </a:r>
          </a:p>
          <a:p>
            <a:pPr marL="457200" lvl="1" indent="0" algn="just">
              <a:buClr>
                <a:srgbClr val="7DC515"/>
              </a:buClr>
              <a:buSzPct val="60000"/>
              <a:buNone/>
            </a:pPr>
            <a:endParaRPr lang="en-US" sz="1400" dirty="0"/>
          </a:p>
          <a:p>
            <a:pPr lvl="1" algn="just">
              <a:buClr>
                <a:srgbClr val="7DC515"/>
              </a:buClr>
              <a:buSzPct val="60000"/>
              <a:buFont typeface="Wingdings" panose="05000000000000000000" pitchFamily="2" charset="2"/>
              <a:buChar char="u"/>
            </a:pPr>
            <a:r>
              <a:rPr lang="en-US" sz="1800" dirty="0"/>
              <a:t>May not require documentation such as proof that the service animal is certified, trained or licensed as a service animal</a:t>
            </a:r>
          </a:p>
          <a:p>
            <a:pPr marL="0" indent="0">
              <a:spcAft>
                <a:spcPts val="1200"/>
              </a:spcAft>
              <a:buNone/>
            </a:pPr>
            <a:endParaRPr lang="en-US" sz="2000" b="1" dirty="0"/>
          </a:p>
        </p:txBody>
      </p:sp>
      <p:sp>
        <p:nvSpPr>
          <p:cNvPr id="4" name="Footer Placeholder 3"/>
          <p:cNvSpPr>
            <a:spLocks noGrp="1"/>
          </p:cNvSpPr>
          <p:nvPr>
            <p:ph type="ftr" sz="quarter" idx="11"/>
          </p:nvPr>
        </p:nvSpPr>
        <p:spPr/>
        <p:txBody>
          <a:bodyPr/>
          <a:lstStyle/>
          <a:p>
            <a:r>
              <a:rPr lang="en-US" dirty="0"/>
              <a:t>©2019 Jackson Lewis P.C.</a:t>
            </a:r>
          </a:p>
        </p:txBody>
      </p:sp>
      <p:sp>
        <p:nvSpPr>
          <p:cNvPr id="5" name="Slide Number Placeholder 4"/>
          <p:cNvSpPr>
            <a:spLocks noGrp="1"/>
          </p:cNvSpPr>
          <p:nvPr>
            <p:ph type="sldNum" sz="quarter" idx="12"/>
          </p:nvPr>
        </p:nvSpPr>
        <p:spPr/>
        <p:txBody>
          <a:bodyPr/>
          <a:lstStyle/>
          <a:p>
            <a:fld id="{72EE7D79-36E9-3D41-96B0-913DC9CF5219}" type="slidenum">
              <a:rPr lang="en-US" smtClean="0"/>
              <a:t>8</a:t>
            </a:fld>
            <a:endParaRPr lang="en-US" dirty="0"/>
          </a:p>
        </p:txBody>
      </p:sp>
      <p:pic>
        <p:nvPicPr>
          <p:cNvPr id="8" name="Picture 7" descr="Image result for service do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5653825" y="2202288"/>
            <a:ext cx="2073499" cy="1429554"/>
          </a:xfrm>
          <a:prstGeom prst="rect">
            <a:avLst/>
          </a:prstGeom>
          <a:noFill/>
          <a:ln>
            <a:noFill/>
          </a:ln>
        </p:spPr>
      </p:pic>
      <p:pic>
        <p:nvPicPr>
          <p:cNvPr id="9" name="Picture 8" descr="Related image">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7109139" y="3051241"/>
            <a:ext cx="1577662" cy="1791215"/>
          </a:xfrm>
          <a:prstGeom prst="rect">
            <a:avLst/>
          </a:prstGeom>
          <a:noFill/>
          <a:ln>
            <a:noFill/>
          </a:ln>
        </p:spPr>
      </p:pic>
    </p:spTree>
    <p:extLst>
      <p:ext uri="{BB962C8B-B14F-4D97-AF65-F5344CB8AC3E}">
        <p14:creationId xmlns:p14="http://schemas.microsoft.com/office/powerpoint/2010/main" val="777955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Emotional Support Animal</a:t>
            </a:r>
          </a:p>
        </p:txBody>
      </p:sp>
      <p:sp>
        <p:nvSpPr>
          <p:cNvPr id="3" name="Content Placeholder 2"/>
          <p:cNvSpPr>
            <a:spLocks noGrp="1"/>
          </p:cNvSpPr>
          <p:nvPr>
            <p:ph idx="1"/>
          </p:nvPr>
        </p:nvSpPr>
        <p:spPr>
          <a:xfrm>
            <a:off x="457200" y="1289039"/>
            <a:ext cx="8229600" cy="4710176"/>
          </a:xfrm>
        </p:spPr>
        <p:txBody>
          <a:bodyPr>
            <a:noAutofit/>
          </a:bodyPr>
          <a:lstStyle/>
          <a:p>
            <a:pPr>
              <a:spcAft>
                <a:spcPts val="1200"/>
              </a:spcAft>
            </a:pPr>
            <a:endParaRPr lang="en-US" sz="1800" b="1" dirty="0"/>
          </a:p>
          <a:p>
            <a:pPr algn="just">
              <a:spcAft>
                <a:spcPts val="1200"/>
              </a:spcAft>
            </a:pPr>
            <a:r>
              <a:rPr lang="en-US" sz="1800" dirty="0"/>
              <a:t>No precise definition under the ADA </a:t>
            </a:r>
          </a:p>
          <a:p>
            <a:pPr algn="just">
              <a:spcAft>
                <a:spcPts val="1200"/>
              </a:spcAft>
            </a:pPr>
            <a:r>
              <a:rPr lang="en-US" sz="1800" dirty="0"/>
              <a:t>Animal of any kind whose function is to provide support to its owner</a:t>
            </a:r>
          </a:p>
          <a:p>
            <a:pPr lvl="1" algn="just">
              <a:spcAft>
                <a:spcPts val="1200"/>
              </a:spcAft>
            </a:pPr>
            <a:r>
              <a:rPr lang="en-US" sz="1600" dirty="0"/>
              <a:t>Not limited to dogs/miniature horses</a:t>
            </a:r>
          </a:p>
          <a:p>
            <a:pPr lvl="1" algn="just">
              <a:spcAft>
                <a:spcPts val="1200"/>
              </a:spcAft>
            </a:pPr>
            <a:r>
              <a:rPr lang="en-US" sz="1600" dirty="0"/>
              <a:t>Not required to have any specific training</a:t>
            </a:r>
          </a:p>
          <a:p>
            <a:pPr lvl="1" algn="just">
              <a:spcAft>
                <a:spcPts val="1200"/>
              </a:spcAft>
            </a:pPr>
            <a:r>
              <a:rPr lang="en-US" sz="1600" dirty="0"/>
              <a:t>Not required to perform a task specifically related to owner’s disability</a:t>
            </a:r>
          </a:p>
          <a:p>
            <a:pPr marL="0" indent="0">
              <a:spcAft>
                <a:spcPts val="1200"/>
              </a:spcAft>
              <a:buNone/>
            </a:pPr>
            <a:endParaRPr lang="en-US" sz="1400" dirty="0"/>
          </a:p>
        </p:txBody>
      </p:sp>
      <p:sp>
        <p:nvSpPr>
          <p:cNvPr id="4" name="Footer Placeholder 3"/>
          <p:cNvSpPr>
            <a:spLocks noGrp="1"/>
          </p:cNvSpPr>
          <p:nvPr>
            <p:ph type="ftr" sz="quarter" idx="11"/>
          </p:nvPr>
        </p:nvSpPr>
        <p:spPr/>
        <p:txBody>
          <a:bodyPr/>
          <a:lstStyle/>
          <a:p>
            <a:r>
              <a:rPr lang="en-US" dirty="0"/>
              <a:t>©2019 Jackson Lewis P.C.</a:t>
            </a:r>
          </a:p>
        </p:txBody>
      </p:sp>
      <p:sp>
        <p:nvSpPr>
          <p:cNvPr id="5" name="Slide Number Placeholder 4"/>
          <p:cNvSpPr>
            <a:spLocks noGrp="1"/>
          </p:cNvSpPr>
          <p:nvPr>
            <p:ph type="sldNum" sz="quarter" idx="12"/>
          </p:nvPr>
        </p:nvSpPr>
        <p:spPr/>
        <p:txBody>
          <a:bodyPr/>
          <a:lstStyle/>
          <a:p>
            <a:fld id="{72EE7D79-36E9-3D41-96B0-913DC9CF5219}" type="slidenum">
              <a:rPr lang="en-US" smtClean="0"/>
              <a:t>9</a:t>
            </a:fld>
            <a:endParaRPr lang="en-US" dirty="0"/>
          </a:p>
        </p:txBody>
      </p:sp>
      <p:pic>
        <p:nvPicPr>
          <p:cNvPr id="7" name="Picture 6" descr="Image result for service do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450743" y="4176178"/>
            <a:ext cx="3547056" cy="2045401"/>
          </a:xfrm>
          <a:prstGeom prst="rect">
            <a:avLst/>
          </a:prstGeom>
          <a:noFill/>
          <a:ln>
            <a:noFill/>
          </a:ln>
        </p:spPr>
      </p:pic>
    </p:spTree>
    <p:extLst>
      <p:ext uri="{BB962C8B-B14F-4D97-AF65-F5344CB8AC3E}">
        <p14:creationId xmlns:p14="http://schemas.microsoft.com/office/powerpoint/2010/main" val="42563370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8317</TotalTime>
  <Words>2314</Words>
  <Application>Microsoft Office PowerPoint</Application>
  <PresentationFormat>On-screen Show (4:3)</PresentationFormat>
  <Paragraphs>315</Paragraphs>
  <Slides>33</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Franklin Gothic Demi</vt:lpstr>
      <vt:lpstr>Lucida Grande</vt:lpstr>
      <vt:lpstr>Wingdings</vt:lpstr>
      <vt:lpstr>Office Theme</vt:lpstr>
      <vt:lpstr>Making Heads and Tails of Service, Emotional Support and Therapy Dogs</vt:lpstr>
      <vt:lpstr>Agenda</vt:lpstr>
      <vt:lpstr>Why It’s IMPORTANT</vt:lpstr>
      <vt:lpstr>Why It’s Important</vt:lpstr>
      <vt:lpstr>guidance FROM AMERICANS WITH DISABILITIeS ACT</vt:lpstr>
      <vt:lpstr>Americans With Disabilities Act</vt:lpstr>
      <vt:lpstr>Americans With Disabilities Act</vt:lpstr>
      <vt:lpstr>Service Animal Defined</vt:lpstr>
      <vt:lpstr>Emotional Support Animal</vt:lpstr>
      <vt:lpstr>       Therapy Dog</vt:lpstr>
      <vt:lpstr>Service vs. Emotional Support</vt:lpstr>
      <vt:lpstr>OBLIGATIONS FOR EMPLOYERS</vt:lpstr>
      <vt:lpstr>What are Your Obligations?</vt:lpstr>
      <vt:lpstr>To Accommodate or Not to Accommodate</vt:lpstr>
      <vt:lpstr>Interactive Process</vt:lpstr>
      <vt:lpstr>Undue Hardship</vt:lpstr>
      <vt:lpstr>Additional Considerations</vt:lpstr>
      <vt:lpstr>Animals in Housing</vt:lpstr>
      <vt:lpstr>Lessons from case law</vt:lpstr>
      <vt:lpstr>Lessons from Case Law</vt:lpstr>
      <vt:lpstr>Lessons from Case Law</vt:lpstr>
      <vt:lpstr>Lessons from Case Law</vt:lpstr>
      <vt:lpstr>Lessons from Case Law</vt:lpstr>
      <vt:lpstr>Lessons from Case Law</vt:lpstr>
      <vt:lpstr>Lessons from Case Law</vt:lpstr>
      <vt:lpstr>Lessons from Case Law</vt:lpstr>
      <vt:lpstr>Lessons from Case Law</vt:lpstr>
      <vt:lpstr>Lessons from Case Law</vt:lpstr>
      <vt:lpstr>Lessons from Case Law</vt:lpstr>
      <vt:lpstr>If Dog is Permitted in Workplace</vt:lpstr>
      <vt:lpstr>Best Practices</vt:lpstr>
      <vt:lpstr>Questions? credits?</vt:lpstr>
      <vt:lpstr>Thank You!</vt:lpstr>
    </vt:vector>
  </TitlesOfParts>
  <Company>Jacksonlewis 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Nina Tollefson</dc:creator>
  <cp:lastModifiedBy>Gendron, Amy</cp:lastModifiedBy>
  <cp:revision>316</cp:revision>
  <cp:lastPrinted>2019-01-14T17:00:58Z</cp:lastPrinted>
  <dcterms:created xsi:type="dcterms:W3CDTF">2015-12-03T18:13:06Z</dcterms:created>
  <dcterms:modified xsi:type="dcterms:W3CDTF">2019-01-25T22:18:14Z</dcterms:modified>
</cp:coreProperties>
</file>