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7"/>
  </p:notesMasterIdLst>
  <p:handoutMasterIdLst>
    <p:handoutMasterId r:id="rId18"/>
  </p:handoutMasterIdLst>
  <p:sldIdLst>
    <p:sldId id="295" r:id="rId2"/>
    <p:sldId id="296" r:id="rId3"/>
    <p:sldId id="259" r:id="rId4"/>
    <p:sldId id="258" r:id="rId5"/>
    <p:sldId id="297" r:id="rId6"/>
    <p:sldId id="262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b Greene" initials="BG" lastIdx="0" clrIdx="0">
    <p:extLst>
      <p:ext uri="{19B8F6BF-5375-455C-9EA6-DF929625EA0E}">
        <p15:presenceInfo xmlns:p15="http://schemas.microsoft.com/office/powerpoint/2012/main" userId="8a1a08d8af7b8d7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D6AF"/>
    <a:srgbClr val="969696"/>
    <a:srgbClr val="CB7B7B"/>
    <a:srgbClr val="C40505"/>
    <a:srgbClr val="920404"/>
    <a:srgbClr val="FFC000"/>
    <a:srgbClr val="F4BC78"/>
    <a:srgbClr val="D9D9D9"/>
    <a:srgbClr val="D6D100"/>
    <a:srgbClr val="FFCC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50000" autoAdjust="0"/>
    <p:restoredTop sz="93867" autoAdjust="0"/>
  </p:normalViewPr>
  <p:slideViewPr>
    <p:cSldViewPr snapToGrid="0">
      <p:cViewPr varScale="1">
        <p:scale>
          <a:sx n="67" d="100"/>
          <a:sy n="67" d="100"/>
        </p:scale>
        <p:origin x="100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3352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8EA5B75-E688-5848-8E4B-268D9D8B3FC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762B9C-F17E-FC4F-B084-EEA538B9DDC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AB057E-AC68-134E-8715-F88AF27FCE98}" type="datetimeFigureOut">
              <a:rPr lang="en-US" smtClean="0"/>
              <a:pPr/>
              <a:t>6/13/2019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232999-94EC-344E-A7DF-72999D8CD36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DD058-71C1-C14E-801C-E8E4A6F3CB1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E933A4-87CB-DD4B-ABA6-22B9684D07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857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6C26A1-95E7-5D4E-A7FF-53AB4116FD39}" type="datetimeFigureOut">
              <a:rPr lang="en-US" smtClean="0"/>
              <a:pPr/>
              <a:t>6/13/2019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FDF005-FBCE-E142-9F05-DD6FE8CD16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333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526727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552ef5519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552ef5519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175082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58b9e67b28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58b9e67b28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52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050"/>
              <a:buFont typeface="Montserrat"/>
              <a:buChar char="●"/>
            </a:pPr>
            <a:endParaRPr sz="1050" dirty="0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3731243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5954196553_1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5954196553_1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52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050"/>
              <a:buFont typeface="Montserrat"/>
              <a:buChar char="●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808797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5171cecb81_0_6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5171cecb81_0_6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782210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597553ee23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597553ee23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829972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597553ee23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597553ee23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200"/>
              <a:buChar char="●"/>
            </a:pPr>
            <a:endParaRPr lang="en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200424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5171cecb81_0_5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5171cecb81_0_5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64316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597553ee2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597553ee2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517616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5954196553_1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5954196553_1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482432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5513a1fba3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5513a1fba3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953285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5af8fd28b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5af8fd28b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92596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5af8fd28bf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5af8fd28bf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63375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5513a1fba3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5513a1fba3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4065815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596a73ee31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596a73ee31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30706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D5893-5A71-4965-A5ED-8F977A7CB1B8}" type="datetimeFigureOut">
              <a:rPr lang="en-US" smtClean="0"/>
              <a:pPr/>
              <a:t>6/13/2019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FFAE-996D-4E73-95F3-8CD31D9C2F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D5893-5A71-4965-A5ED-8F977A7CB1B8}" type="datetimeFigureOut">
              <a:rPr lang="en-US" smtClean="0"/>
              <a:pPr/>
              <a:t>6/13/2019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FFAE-996D-4E73-95F3-8CD31D9C2F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645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D5893-5A71-4965-A5ED-8F977A7CB1B8}" type="datetimeFigureOut">
              <a:rPr lang="en-US" smtClean="0"/>
              <a:pPr/>
              <a:t>6/13/2019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FFAE-996D-4E73-95F3-8CD31D9C2F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754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536837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D5893-5A71-4965-A5ED-8F977A7CB1B8}" type="datetimeFigureOut">
              <a:rPr lang="en-US" smtClean="0"/>
              <a:pPr/>
              <a:t>6/13/2019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FFAE-996D-4E73-95F3-8CD31D9C2F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62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D5893-5A71-4965-A5ED-8F977A7CB1B8}" type="datetimeFigureOut">
              <a:rPr lang="en-US" smtClean="0"/>
              <a:pPr/>
              <a:t>6/13/2019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FFAE-996D-4E73-95F3-8CD31D9C2F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138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D5893-5A71-4965-A5ED-8F977A7CB1B8}" type="datetimeFigureOut">
              <a:rPr lang="en-US" smtClean="0"/>
              <a:pPr/>
              <a:t>6/13/2019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FFAE-996D-4E73-95F3-8CD31D9C2F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588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D5893-5A71-4965-A5ED-8F977A7CB1B8}" type="datetimeFigureOut">
              <a:rPr lang="en-US" smtClean="0"/>
              <a:pPr/>
              <a:t>6/13/2019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FFAE-996D-4E73-95F3-8CD31D9C2F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94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D5893-5A71-4965-A5ED-8F977A7CB1B8}" type="datetimeFigureOut">
              <a:rPr lang="en-US" smtClean="0"/>
              <a:pPr/>
              <a:t>6/13/2019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FFAE-996D-4E73-95F3-8CD31D9C2F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080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D5893-5A71-4965-A5ED-8F977A7CB1B8}" type="datetimeFigureOut">
              <a:rPr lang="en-US" smtClean="0"/>
              <a:pPr/>
              <a:t>6/13/2019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FFAE-996D-4E73-95F3-8CD31D9C2F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627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D5893-5A71-4965-A5ED-8F977A7CB1B8}" type="datetimeFigureOut">
              <a:rPr lang="en-US" smtClean="0"/>
              <a:pPr/>
              <a:t>6/13/2019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FFAE-996D-4E73-95F3-8CD31D9C2F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534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D5893-5A71-4965-A5ED-8F977A7CB1B8}" type="datetimeFigureOut">
              <a:rPr lang="en-US" smtClean="0"/>
              <a:pPr/>
              <a:t>6/13/2019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FFAE-996D-4E73-95F3-8CD31D9C2F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150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D5893-5A71-4965-A5ED-8F977A7CB1B8}" type="datetimeFigureOut">
              <a:rPr lang="en-US" smtClean="0"/>
              <a:pPr/>
              <a:t>6/13/2019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5FFAE-996D-4E73-95F3-8CD31D9C2F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73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XXHqM6RzZQ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pn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ctrTitle"/>
          </p:nvPr>
        </p:nvSpPr>
        <p:spPr>
          <a:xfrm>
            <a:off x="415600" y="794633"/>
            <a:ext cx="11360800" cy="2610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" b="1">
                <a:solidFill>
                  <a:srgbClr val="EA9999"/>
                </a:solidFill>
                <a:latin typeface="Montserrat"/>
                <a:ea typeface="Montserrat"/>
                <a:cs typeface="Montserrat"/>
                <a:sym typeface="Montserrat"/>
              </a:rPr>
              <a:t>HR Strategic Planning Workshop</a:t>
            </a:r>
            <a:endParaRPr b="1">
              <a:solidFill>
                <a:srgbClr val="EA999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7" name="Google Shape;57;p13"/>
          <p:cNvSpPr txBox="1">
            <a:spLocks noGrp="1"/>
          </p:cNvSpPr>
          <p:nvPr>
            <p:ph type="subTitle" idx="1"/>
          </p:nvPr>
        </p:nvSpPr>
        <p:spPr>
          <a:xfrm>
            <a:off x="415600" y="3683868"/>
            <a:ext cx="11360800" cy="151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" dirty="0">
                <a:solidFill>
                  <a:srgbClr val="494949"/>
                </a:solidFill>
                <a:latin typeface="Arial"/>
                <a:ea typeface="Arial"/>
                <a:cs typeface="Arial"/>
                <a:sym typeface="Arial"/>
              </a:rPr>
              <a:t>Strategic Human Resource planning </a:t>
            </a:r>
            <a:endParaRPr dirty="0">
              <a:solidFill>
                <a:srgbClr val="494949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0"/>
              </a:spcBef>
            </a:pPr>
            <a:r>
              <a:rPr lang="en" dirty="0">
                <a:solidFill>
                  <a:srgbClr val="494949"/>
                </a:solidFill>
                <a:latin typeface="Arial"/>
                <a:ea typeface="Arial"/>
                <a:cs typeface="Arial"/>
                <a:sym typeface="Arial"/>
              </a:rPr>
              <a:t>involves a future-oriented, data-supported process </a:t>
            </a:r>
          </a:p>
          <a:p>
            <a:pPr>
              <a:spcBef>
                <a:spcPts val="0"/>
              </a:spcBef>
            </a:pPr>
            <a:r>
              <a:rPr lang="en" dirty="0">
                <a:solidFill>
                  <a:srgbClr val="494949"/>
                </a:solidFill>
                <a:latin typeface="Arial"/>
                <a:ea typeface="Arial"/>
                <a:cs typeface="Arial"/>
                <a:sym typeface="Arial"/>
              </a:rPr>
              <a:t>of identifying HR actions that address and solve </a:t>
            </a:r>
            <a:endParaRPr dirty="0">
              <a:solidFill>
                <a:srgbClr val="494949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0"/>
              </a:spcBef>
            </a:pPr>
            <a:r>
              <a:rPr lang="en" dirty="0">
                <a:solidFill>
                  <a:srgbClr val="494949"/>
                </a:solidFill>
                <a:latin typeface="Arial"/>
                <a:ea typeface="Arial"/>
                <a:cs typeface="Arial"/>
                <a:sym typeface="Arial"/>
              </a:rPr>
              <a:t>business problems and directly contribute to meeting </a:t>
            </a:r>
            <a:endParaRPr dirty="0">
              <a:solidFill>
                <a:srgbClr val="494949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0"/>
              </a:spcBef>
            </a:pPr>
            <a:r>
              <a:rPr lang="en" dirty="0">
                <a:solidFill>
                  <a:srgbClr val="494949"/>
                </a:solidFill>
                <a:latin typeface="Arial"/>
                <a:ea typeface="Arial"/>
                <a:cs typeface="Arial"/>
                <a:sym typeface="Arial"/>
              </a:rPr>
              <a:t>major long-term department and/or business objectives.</a:t>
            </a: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" name="Google Shape;79;p14">
            <a:extLst>
              <a:ext uri="{FF2B5EF4-FFF2-40B4-BE49-F238E27FC236}">
                <a16:creationId xmlns:a16="http://schemas.microsoft.com/office/drawing/2014/main" id="{9EE1713C-7AAE-EB4A-B553-774FD1FCE77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645234" y="1"/>
            <a:ext cx="1546756" cy="8461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42370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2"/>
          <p:cNvSpPr txBox="1">
            <a:spLocks noGrp="1"/>
          </p:cNvSpPr>
          <p:nvPr>
            <p:ph type="title"/>
          </p:nvPr>
        </p:nvSpPr>
        <p:spPr>
          <a:xfrm>
            <a:off x="343684" y="0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ctr"/>
            <a:r>
              <a:rPr lang="en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Time to Analyze with T.O.W.S.</a:t>
            </a:r>
            <a:endParaRPr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7" name="Google Shape;147;p22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indent="0">
              <a:buNone/>
            </a:pPr>
            <a:endParaRPr sz="1400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>
              <a:spcBef>
                <a:spcPts val="1067"/>
              </a:spcBef>
              <a:buNone/>
            </a:pPr>
            <a:endParaRPr sz="1400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spcBef>
                <a:spcPts val="1067"/>
              </a:spcBef>
              <a:spcAft>
                <a:spcPts val="2133"/>
              </a:spcAft>
              <a:buNone/>
            </a:pPr>
            <a:endParaRPr/>
          </a:p>
        </p:txBody>
      </p:sp>
      <p:graphicFrame>
        <p:nvGraphicFramePr>
          <p:cNvPr id="148" name="Google Shape;148;p22"/>
          <p:cNvGraphicFramePr/>
          <p:nvPr/>
        </p:nvGraphicFramePr>
        <p:xfrm>
          <a:off x="271768" y="891633"/>
          <a:ext cx="11504633" cy="534824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295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4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242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59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b="1"/>
                    </a:p>
                  </a:txBody>
                  <a:tcPr marL="121900" marR="121900" marT="121900" marB="121900"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/>
                        <a:t>Strengths</a:t>
                      </a:r>
                      <a:endParaRPr sz="3200" b="1"/>
                    </a:p>
                  </a:txBody>
                  <a:tcPr marL="121900" marR="121900" marT="121900" marB="121900"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/>
                        <a:t>Weaknesses</a:t>
                      </a:r>
                      <a:endParaRPr sz="3200" b="1"/>
                    </a:p>
                  </a:txBody>
                  <a:tcPr marL="121900" marR="121900" marT="121900" marB="121900">
                    <a:solidFill>
                      <a:srgbClr val="FCE5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452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/>
                        <a:t>Opportu-</a:t>
                      </a:r>
                      <a:endParaRPr sz="3200" b="1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/>
                        <a:t>nities</a:t>
                      </a:r>
                      <a:endParaRPr sz="3200" b="1"/>
                    </a:p>
                  </a:txBody>
                  <a:tcPr marL="121900" marR="121900" marT="121900" marB="121900"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/>
                        <a:t>SO - What Strength can help you leverage an opportunity?</a:t>
                      </a:r>
                      <a:endParaRPr sz="320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/>
                        <a:t>WO - What Weakness can be minimized by taking advantage of an opportunity?</a:t>
                      </a:r>
                      <a:endParaRPr sz="3200"/>
                    </a:p>
                  </a:txBody>
                  <a:tcPr marL="121900" marR="121900" marT="121900" marB="1219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452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/>
                        <a:t>Threats</a:t>
                      </a:r>
                      <a:endParaRPr sz="3200" b="1"/>
                    </a:p>
                  </a:txBody>
                  <a:tcPr marL="121900" marR="121900" marT="121900" marB="121900"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dirty="0"/>
                        <a:t>ST - What Strength can help you minimize or avoid a threat?</a:t>
                      </a:r>
                      <a:endParaRPr sz="3200" dirty="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dirty="0"/>
                        <a:t>WT - What mitigating actions can minimize weaknesses and avoid a threat?</a:t>
                      </a:r>
                      <a:endParaRPr sz="3200" dirty="0"/>
                    </a:p>
                  </a:txBody>
                  <a:tcPr marL="121900" marR="121900" marT="121900" marB="1219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Google Shape;155;p23">
            <a:extLst>
              <a:ext uri="{FF2B5EF4-FFF2-40B4-BE49-F238E27FC236}">
                <a16:creationId xmlns:a16="http://schemas.microsoft.com/office/drawing/2014/main" id="{94081EA6-7279-6849-A468-B3FA87053131}"/>
              </a:ext>
            </a:extLst>
          </p:cNvPr>
          <p:cNvSpPr txBox="1"/>
          <p:nvPr/>
        </p:nvSpPr>
        <p:spPr>
          <a:xfrm>
            <a:off x="1720346" y="6736833"/>
            <a:ext cx="8751308" cy="3142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14000" dirty="0">
                <a:solidFill>
                  <a:srgbClr val="B7B7B7"/>
                </a:solidFill>
                <a:latin typeface="Proxima Nova"/>
                <a:ea typeface="Proxima Nova"/>
                <a:cs typeface="Proxima Nova"/>
                <a:sym typeface="Proxima Nova"/>
              </a:rPr>
              <a:t>HANDOUT</a:t>
            </a:r>
            <a:endParaRPr sz="14000" dirty="0">
              <a:solidFill>
                <a:srgbClr val="B7B7B7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  <p:extLst>
      <p:ext uri="{BB962C8B-B14F-4D97-AF65-F5344CB8AC3E}">
        <p14:creationId xmlns:p14="http://schemas.microsoft.com/office/powerpoint/2010/main" val="2907681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3"/>
          <p:cNvSpPr txBox="1">
            <a:spLocks noGrp="1"/>
          </p:cNvSpPr>
          <p:nvPr>
            <p:ph type="title"/>
          </p:nvPr>
        </p:nvSpPr>
        <p:spPr>
          <a:xfrm>
            <a:off x="404867" y="0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ctr"/>
            <a:r>
              <a:rPr lang="en" sz="32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T.O.WS. EXAMPLE</a:t>
            </a:r>
            <a:endParaRPr sz="32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endParaRPr>
              <a:solidFill>
                <a:srgbClr val="FF9900"/>
              </a:solidFill>
            </a:endParaRPr>
          </a:p>
        </p:txBody>
      </p:sp>
      <p:graphicFrame>
        <p:nvGraphicFramePr>
          <p:cNvPr id="154" name="Google Shape;154;p23"/>
          <p:cNvGraphicFramePr/>
          <p:nvPr>
            <p:extLst>
              <p:ext uri="{D42A27DB-BD31-4B8C-83A1-F6EECF244321}">
                <p14:modId xmlns:p14="http://schemas.microsoft.com/office/powerpoint/2010/main" val="1905550167"/>
              </p:ext>
            </p:extLst>
          </p:nvPr>
        </p:nvGraphicFramePr>
        <p:xfrm>
          <a:off x="143151" y="763584"/>
          <a:ext cx="11905667" cy="5676667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276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7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69467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/>
                    </a:p>
                  </a:txBody>
                  <a:tcPr marL="121900" marR="121900" marT="121900" marB="121900"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/>
                        <a:t>Strengths</a:t>
                      </a:r>
                      <a:endParaRPr sz="3200" b="1"/>
                    </a:p>
                  </a:txBody>
                  <a:tcPr marL="121900" marR="121900" marT="121900" marB="121900"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/>
                        <a:t>Weaknesses</a:t>
                      </a:r>
                      <a:endParaRPr sz="3200" b="1"/>
                    </a:p>
                  </a:txBody>
                  <a:tcPr marL="121900" marR="121900" marT="121900" marB="121900">
                    <a:solidFill>
                      <a:srgbClr val="FCE5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386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/>
                        <a:t>Opportu-</a:t>
                      </a:r>
                      <a:endParaRPr sz="3200" b="1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/>
                        <a:t>nities</a:t>
                      </a:r>
                      <a:endParaRPr sz="3200" b="1"/>
                    </a:p>
                  </a:txBody>
                  <a:tcPr marL="121900" marR="121900" marT="121900" marB="121900"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900" dirty="0"/>
                        <a:t>Dedicated LT Employees:  Leadership Dev/2 new org initiatives.  Let’s take the lead on these with Hi Po staff</a:t>
                      </a:r>
                      <a:endParaRPr sz="2900" dirty="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900"/>
                        <a:t>Low Imagination:Transform Recruiting/Hiring Process via partnership with OD/PI team</a:t>
                      </a:r>
                      <a:endParaRPr sz="2900"/>
                    </a:p>
                  </a:txBody>
                  <a:tcPr marL="121900" marR="121900" marT="121900" marB="1219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386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/>
                        <a:t>Threats</a:t>
                      </a:r>
                      <a:endParaRPr sz="3200" b="1"/>
                    </a:p>
                  </a:txBody>
                  <a:tcPr marL="121900" marR="121900" marT="121900" marB="121900"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900" dirty="0"/>
                        <a:t>Customization: Feedback Loops.  Apply more loops to promote constant improvement based on user feedback </a:t>
                      </a:r>
                      <a:endParaRPr sz="2900" dirty="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900" dirty="0"/>
                        <a:t>Need to create a plan for a  “fast lane” development plan - as part of onboarding to retain and engage new employees</a:t>
                      </a:r>
                      <a:endParaRPr sz="2900" dirty="0"/>
                    </a:p>
                  </a:txBody>
                  <a:tcPr marL="121900" marR="121900" marT="121900" marB="1219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5" name="Google Shape;155;p23"/>
          <p:cNvSpPr txBox="1"/>
          <p:nvPr/>
        </p:nvSpPr>
        <p:spPr>
          <a:xfrm>
            <a:off x="1987576" y="6676687"/>
            <a:ext cx="8751308" cy="3142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14000" dirty="0">
                <a:solidFill>
                  <a:srgbClr val="B7B7B7"/>
                </a:solidFill>
                <a:latin typeface="Proxima Nova"/>
                <a:ea typeface="Proxima Nova"/>
                <a:cs typeface="Proxima Nova"/>
                <a:sym typeface="Proxima Nova"/>
              </a:rPr>
              <a:t>HANDOUT</a:t>
            </a:r>
            <a:endParaRPr sz="14000" dirty="0">
              <a:solidFill>
                <a:srgbClr val="B7B7B7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  <p:extLst>
      <p:ext uri="{BB962C8B-B14F-4D97-AF65-F5344CB8AC3E}">
        <p14:creationId xmlns:p14="http://schemas.microsoft.com/office/powerpoint/2010/main" val="1932803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4"/>
          <p:cNvSpPr txBox="1">
            <a:spLocks noGrp="1"/>
          </p:cNvSpPr>
          <p:nvPr>
            <p:ph type="title"/>
          </p:nvPr>
        </p:nvSpPr>
        <p:spPr>
          <a:xfrm>
            <a:off x="415600" y="0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ctr"/>
            <a:r>
              <a:rPr lang="en" sz="32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WORKSHOP HANDOUT: </a:t>
            </a:r>
            <a:endParaRPr sz="32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algn="ctr"/>
            <a:r>
              <a:rPr lang="en" sz="32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T.O.WS. of “my HR’s Strategic Capabilities”</a:t>
            </a:r>
            <a:endParaRPr sz="32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endParaRPr>
              <a:solidFill>
                <a:srgbClr val="FF9900"/>
              </a:solidFill>
            </a:endParaRPr>
          </a:p>
        </p:txBody>
      </p:sp>
      <p:graphicFrame>
        <p:nvGraphicFramePr>
          <p:cNvPr id="161" name="Google Shape;161;p24"/>
          <p:cNvGraphicFramePr/>
          <p:nvPr>
            <p:extLst>
              <p:ext uri="{D42A27DB-BD31-4B8C-83A1-F6EECF244321}">
                <p14:modId xmlns:p14="http://schemas.microsoft.com/office/powerpoint/2010/main" val="3481786696"/>
              </p:ext>
            </p:extLst>
          </p:nvPr>
        </p:nvGraphicFramePr>
        <p:xfrm>
          <a:off x="276447" y="1031851"/>
          <a:ext cx="11378837" cy="5422134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95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5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567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66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/>
                    </a:p>
                  </a:txBody>
                  <a:tcPr marL="121900" marR="121900" marT="121900" marB="121900"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Strengths</a:t>
                      </a:r>
                      <a:endParaRPr sz="2400"/>
                    </a:p>
                  </a:txBody>
                  <a:tcPr marL="121900" marR="121900" marT="121900" marB="121900"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Weaknesses</a:t>
                      </a:r>
                      <a:endParaRPr sz="2400"/>
                    </a:p>
                  </a:txBody>
                  <a:tcPr marL="121900" marR="121900" marT="121900" marB="121900">
                    <a:solidFill>
                      <a:srgbClr val="FCE5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806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300" dirty="0"/>
                        <a:t>Opportunities</a:t>
                      </a:r>
                      <a:endParaRPr sz="2300" dirty="0"/>
                    </a:p>
                  </a:txBody>
                  <a:tcPr marL="121900" marR="121900" marT="121900" marB="121900"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dirty="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/>
                    </a:p>
                  </a:txBody>
                  <a:tcPr marL="121900" marR="121900" marT="121900" marB="1219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806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Threats</a:t>
                      </a:r>
                      <a:endParaRPr sz="2400"/>
                    </a:p>
                  </a:txBody>
                  <a:tcPr marL="121900" marR="121900" marT="121900" marB="121900"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dirty="0"/>
                    </a:p>
                  </a:txBody>
                  <a:tcPr marL="121900" marR="121900" marT="121900" marB="1219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3629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" name="Google Shape;168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82701" y="1124767"/>
            <a:ext cx="7788767" cy="5263267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25"/>
          <p:cNvSpPr txBox="1"/>
          <p:nvPr/>
        </p:nvSpPr>
        <p:spPr>
          <a:xfrm>
            <a:off x="2579884" y="5753233"/>
            <a:ext cx="7394400" cy="677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" sz="3200" b="1" dirty="0">
                <a:highlight>
                  <a:srgbClr val="FFFFFF"/>
                </a:highlight>
                <a:latin typeface="Proxima Nova"/>
                <a:ea typeface="Proxima Nova"/>
                <a:cs typeface="Proxima Nova"/>
                <a:sym typeface="Proxima Nova"/>
              </a:rPr>
              <a:t>“What kind of strategic plan is this?”</a:t>
            </a:r>
            <a:endParaRPr sz="3200" b="1" dirty="0">
              <a:highlight>
                <a:srgbClr val="FFFFFF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70" name="Google Shape;170;p25"/>
          <p:cNvSpPr txBox="1"/>
          <p:nvPr/>
        </p:nvSpPr>
        <p:spPr>
          <a:xfrm>
            <a:off x="7189467" y="3307785"/>
            <a:ext cx="3230440" cy="2403049"/>
          </a:xfrm>
          <a:prstGeom prst="rect">
            <a:avLst/>
          </a:prstGeom>
          <a:solidFill>
            <a:srgbClr val="F3F3F3"/>
          </a:solidFill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" sz="3200" dirty="0">
                <a:latin typeface="Caveat"/>
                <a:ea typeface="Caveat"/>
                <a:cs typeface="Caveat"/>
                <a:sym typeface="Caveat"/>
              </a:rPr>
              <a:t>Why plan </a:t>
            </a:r>
          </a:p>
          <a:p>
            <a:pPr algn="ctr"/>
            <a:r>
              <a:rPr lang="en" sz="3200" dirty="0">
                <a:latin typeface="Caveat"/>
                <a:ea typeface="Caveat"/>
                <a:cs typeface="Caveat"/>
                <a:sym typeface="Caveat"/>
              </a:rPr>
              <a:t>when everything is going to change?</a:t>
            </a:r>
            <a:endParaRPr sz="3200" dirty="0">
              <a:latin typeface="Caveat"/>
              <a:ea typeface="Caveat"/>
              <a:cs typeface="Caveat"/>
              <a:sym typeface="Caveat"/>
            </a:endParaRPr>
          </a:p>
        </p:txBody>
      </p:sp>
      <p:pic>
        <p:nvPicPr>
          <p:cNvPr id="6" name="Google Shape;79;p14">
            <a:extLst>
              <a:ext uri="{FF2B5EF4-FFF2-40B4-BE49-F238E27FC236}">
                <a16:creationId xmlns:a16="http://schemas.microsoft.com/office/drawing/2014/main" id="{33CBEBC7-6538-2C47-B8B7-FCB20B811C9F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666499" y="1"/>
            <a:ext cx="1546756" cy="8461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336046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6"/>
          <p:cNvSpPr txBox="1">
            <a:spLocks noGrp="1"/>
          </p:cNvSpPr>
          <p:nvPr>
            <p:ph type="ctrTitle"/>
          </p:nvPr>
        </p:nvSpPr>
        <p:spPr>
          <a:xfrm>
            <a:off x="415600" y="794633"/>
            <a:ext cx="11360800" cy="2610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" b="1" dirty="0">
                <a:solidFill>
                  <a:srgbClr val="EA9999"/>
                </a:solidFill>
                <a:latin typeface="Montserrat"/>
                <a:ea typeface="Montserrat"/>
                <a:cs typeface="Montserrat"/>
                <a:sym typeface="Montserrat"/>
              </a:rPr>
              <a:t>HR Strategic Planning Workshop Recap</a:t>
            </a:r>
            <a:endParaRPr b="1" dirty="0">
              <a:solidFill>
                <a:srgbClr val="EA999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6" name="Google Shape;176;p26"/>
          <p:cNvSpPr txBox="1">
            <a:spLocks noGrp="1"/>
          </p:cNvSpPr>
          <p:nvPr>
            <p:ph type="subTitle" idx="1"/>
          </p:nvPr>
        </p:nvSpPr>
        <p:spPr>
          <a:xfrm>
            <a:off x="415600" y="3683868"/>
            <a:ext cx="11360800" cy="151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" dirty="0">
                <a:solidFill>
                  <a:srgbClr val="494949"/>
                </a:solidFill>
                <a:latin typeface="Arial"/>
                <a:ea typeface="Arial"/>
                <a:cs typeface="Arial"/>
                <a:sym typeface="Arial"/>
              </a:rPr>
              <a:t>Strategic Human Resource planning </a:t>
            </a:r>
            <a:endParaRPr dirty="0">
              <a:solidFill>
                <a:srgbClr val="494949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0"/>
              </a:spcBef>
            </a:pPr>
            <a:r>
              <a:rPr lang="en" dirty="0">
                <a:solidFill>
                  <a:srgbClr val="494949"/>
                </a:solidFill>
                <a:latin typeface="Arial"/>
                <a:ea typeface="Arial"/>
                <a:cs typeface="Arial"/>
                <a:sym typeface="Arial"/>
              </a:rPr>
              <a:t>involves a future-oriented, data-supported process of identifying </a:t>
            </a:r>
          </a:p>
          <a:p>
            <a:pPr>
              <a:spcBef>
                <a:spcPts val="0"/>
              </a:spcBef>
            </a:pPr>
            <a:r>
              <a:rPr lang="en" dirty="0">
                <a:solidFill>
                  <a:srgbClr val="494949"/>
                </a:solidFill>
                <a:latin typeface="Arial"/>
                <a:ea typeface="Arial"/>
                <a:cs typeface="Arial"/>
                <a:sym typeface="Arial"/>
              </a:rPr>
              <a:t>HR actions that address and solve </a:t>
            </a:r>
            <a:endParaRPr dirty="0">
              <a:solidFill>
                <a:srgbClr val="494949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0"/>
              </a:spcBef>
            </a:pPr>
            <a:r>
              <a:rPr lang="en" dirty="0">
                <a:solidFill>
                  <a:srgbClr val="494949"/>
                </a:solidFill>
                <a:latin typeface="Arial"/>
                <a:ea typeface="Arial"/>
                <a:cs typeface="Arial"/>
                <a:sym typeface="Arial"/>
              </a:rPr>
              <a:t>business problems and directly contribute to meeting </a:t>
            </a:r>
            <a:endParaRPr dirty="0">
              <a:solidFill>
                <a:srgbClr val="494949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0"/>
              </a:spcBef>
            </a:pPr>
            <a:r>
              <a:rPr lang="en" dirty="0">
                <a:solidFill>
                  <a:srgbClr val="494949"/>
                </a:solidFill>
                <a:latin typeface="Arial"/>
                <a:ea typeface="Arial"/>
                <a:cs typeface="Arial"/>
                <a:sym typeface="Arial"/>
              </a:rPr>
              <a:t>major long-term department and/or business objectives.</a:t>
            </a: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7" name="Google Shape;177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645234" y="1"/>
            <a:ext cx="1546756" cy="8461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42406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7"/>
          <p:cNvSpPr txBox="1">
            <a:spLocks noGrp="1"/>
          </p:cNvSpPr>
          <p:nvPr>
            <p:ph type="ctrTitle"/>
          </p:nvPr>
        </p:nvSpPr>
        <p:spPr>
          <a:xfrm>
            <a:off x="415600" y="794633"/>
            <a:ext cx="11360800" cy="2610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" b="1">
                <a:solidFill>
                  <a:srgbClr val="EA9999"/>
                </a:solidFill>
                <a:latin typeface="Montserrat"/>
                <a:ea typeface="Montserrat"/>
                <a:cs typeface="Montserrat"/>
                <a:sym typeface="Montserrat"/>
              </a:rPr>
              <a:t>HR Strategic Planning Workshop</a:t>
            </a:r>
            <a:endParaRPr b="1">
              <a:solidFill>
                <a:srgbClr val="EA999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3" name="Google Shape;183;p27"/>
          <p:cNvSpPr txBox="1">
            <a:spLocks noGrp="1"/>
          </p:cNvSpPr>
          <p:nvPr>
            <p:ph type="subTitle" idx="1"/>
          </p:nvPr>
        </p:nvSpPr>
        <p:spPr>
          <a:xfrm>
            <a:off x="415600" y="3683868"/>
            <a:ext cx="11360800" cy="151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">
                <a:solidFill>
                  <a:srgbClr val="494949"/>
                </a:solidFill>
                <a:latin typeface="Arial"/>
                <a:ea typeface="Arial"/>
                <a:cs typeface="Arial"/>
                <a:sym typeface="Arial"/>
              </a:rPr>
              <a:t>What will be your next steps?</a:t>
            </a:r>
            <a:endParaRPr>
              <a:solidFill>
                <a:srgbClr val="494949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0"/>
              </a:spcBef>
            </a:pPr>
            <a:endParaRPr>
              <a:solidFill>
                <a:srgbClr val="494949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0"/>
              </a:spcBef>
            </a:pPr>
            <a:r>
              <a:rPr lang="en">
                <a:solidFill>
                  <a:srgbClr val="494949"/>
                </a:solidFill>
                <a:latin typeface="Arial"/>
                <a:ea typeface="Arial"/>
                <a:cs typeface="Arial"/>
                <a:sym typeface="Arial"/>
              </a:rPr>
              <a:t>Accountability Partners...</a:t>
            </a:r>
            <a:endParaRPr>
              <a:solidFill>
                <a:srgbClr val="494949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0"/>
              </a:spcBef>
            </a:pPr>
            <a:endParaRPr>
              <a:solidFill>
                <a:srgbClr val="494949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0"/>
              </a:spcBef>
            </a:pPr>
            <a:r>
              <a:rPr lang="en">
                <a:solidFill>
                  <a:srgbClr val="494949"/>
                </a:solidFill>
                <a:latin typeface="Arial"/>
                <a:ea typeface="Arial"/>
                <a:cs typeface="Arial"/>
                <a:sym typeface="Arial"/>
              </a:rPr>
              <a:t>Thank you!</a:t>
            </a:r>
            <a:endParaRPr>
              <a:solidFill>
                <a:srgbClr val="49494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4" name="Google Shape;184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645234" y="1"/>
            <a:ext cx="1546756" cy="8461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3471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ctr"/>
            <a:r>
              <a:rPr lang="en" sz="6400" b="1">
                <a:solidFill>
                  <a:srgbClr val="EA9999"/>
                </a:solidFill>
                <a:latin typeface="Montserrat"/>
                <a:ea typeface="Montserrat"/>
                <a:cs typeface="Montserrat"/>
                <a:sym typeface="Montserrat"/>
              </a:rPr>
              <a:t>Learning Journey</a:t>
            </a:r>
            <a:endParaRPr sz="6400" b="1">
              <a:solidFill>
                <a:srgbClr val="EA999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64" name="Google Shape;64;p14"/>
          <p:cNvGrpSpPr/>
          <p:nvPr/>
        </p:nvGrpSpPr>
        <p:grpSpPr>
          <a:xfrm>
            <a:off x="602675" y="2625900"/>
            <a:ext cx="2755884" cy="4232000"/>
            <a:chOff x="594500" y="1969425"/>
            <a:chExt cx="1924500" cy="3174000"/>
          </a:xfrm>
        </p:grpSpPr>
        <p:sp>
          <p:nvSpPr>
            <p:cNvPr id="65" name="Google Shape;65;p14"/>
            <p:cNvSpPr/>
            <p:nvPr/>
          </p:nvSpPr>
          <p:spPr>
            <a:xfrm>
              <a:off x="1259611" y="1969425"/>
              <a:ext cx="594300" cy="594300"/>
            </a:xfrm>
            <a:prstGeom prst="ellipse">
              <a:avLst/>
            </a:prstGeom>
            <a:noFill/>
            <a:ln w="38100" cap="flat" cmpd="sng">
              <a:solidFill>
                <a:srgbClr val="93C47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highlight>
                  <a:schemeClr val="accent4"/>
                </a:highlight>
              </a:endParaRPr>
            </a:p>
          </p:txBody>
        </p:sp>
        <p:sp>
          <p:nvSpPr>
            <p:cNvPr id="66" name="Google Shape;66;p14"/>
            <p:cNvSpPr txBox="1"/>
            <p:nvPr/>
          </p:nvSpPr>
          <p:spPr>
            <a:xfrm>
              <a:off x="1338361" y="2106074"/>
              <a:ext cx="436800" cy="321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2133"/>
                </a:spcAft>
              </a:pPr>
              <a:r>
                <a:rPr lang="en" sz="2400" b="1" dirty="0">
                  <a:latin typeface="Roboto"/>
                  <a:ea typeface="Roboto"/>
                  <a:cs typeface="Roboto"/>
                  <a:sym typeface="Roboto"/>
                </a:rPr>
                <a:t>1</a:t>
              </a:r>
              <a:endParaRPr sz="2400" b="1" dirty="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7" name="Google Shape;67;p14"/>
            <p:cNvSpPr txBox="1"/>
            <p:nvPr/>
          </p:nvSpPr>
          <p:spPr>
            <a:xfrm>
              <a:off x="594500" y="2660925"/>
              <a:ext cx="1924500" cy="2482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b" anchorCtr="0">
              <a:noAutofit/>
            </a:bodyPr>
            <a:lstStyle/>
            <a:p>
              <a:pPr algn="ctr">
                <a:lnSpc>
                  <a:spcPct val="115000"/>
                </a:lnSpc>
              </a:pPr>
              <a:r>
                <a:rPr lang="en-US" sz="2400" b="1" dirty="0">
                  <a:latin typeface="Roboto"/>
                  <a:ea typeface="Roboto"/>
                  <a:cs typeface="Roboto"/>
                  <a:sym typeface="Roboto"/>
                </a:rPr>
                <a:t>Describe your HR department’s strategic capabilities through a S.W.O.T. Analysis</a:t>
              </a:r>
              <a:endParaRPr lang="en-US" sz="2400" b="1" dirty="0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algn="ctr">
                <a:lnSpc>
                  <a:spcPct val="115000"/>
                </a:lnSpc>
              </a:pPr>
              <a:endParaRPr sz="2400" b="1" dirty="0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68" name="Google Shape;68;p14"/>
          <p:cNvGrpSpPr/>
          <p:nvPr/>
        </p:nvGrpSpPr>
        <p:grpSpPr>
          <a:xfrm>
            <a:off x="4061701" y="2625901"/>
            <a:ext cx="2958100" cy="4232233"/>
            <a:chOff x="3200475" y="1969425"/>
            <a:chExt cx="1934241" cy="3174175"/>
          </a:xfrm>
        </p:grpSpPr>
        <p:sp>
          <p:nvSpPr>
            <p:cNvPr id="69" name="Google Shape;69;p14"/>
            <p:cNvSpPr/>
            <p:nvPr/>
          </p:nvSpPr>
          <p:spPr>
            <a:xfrm>
              <a:off x="3855298" y="1969425"/>
              <a:ext cx="594300" cy="594300"/>
            </a:xfrm>
            <a:prstGeom prst="ellipse">
              <a:avLst/>
            </a:prstGeom>
            <a:noFill/>
            <a:ln w="3810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chemeClr val="accent4"/>
                </a:solidFill>
              </a:endParaRPr>
            </a:p>
          </p:txBody>
        </p:sp>
        <p:sp>
          <p:nvSpPr>
            <p:cNvPr id="70" name="Google Shape;70;p14"/>
            <p:cNvSpPr txBox="1"/>
            <p:nvPr/>
          </p:nvSpPr>
          <p:spPr>
            <a:xfrm>
              <a:off x="3200475" y="2716600"/>
              <a:ext cx="1934241" cy="2427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b" anchorCtr="0">
              <a:noAutofit/>
            </a:bodyPr>
            <a:lstStyle/>
            <a:p>
              <a:pPr algn="ctr">
                <a:lnSpc>
                  <a:spcPct val="115000"/>
                </a:lnSpc>
              </a:pPr>
              <a:endParaRPr sz="2400" dirty="0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algn="ctr">
                <a:lnSpc>
                  <a:spcPct val="115000"/>
                </a:lnSpc>
              </a:pPr>
              <a:endParaRPr sz="2400" dirty="0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algn="ctr">
                <a:lnSpc>
                  <a:spcPct val="115000"/>
                </a:lnSpc>
              </a:pPr>
              <a:endParaRPr sz="2400" b="1" dirty="0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algn="ctr">
                <a:lnSpc>
                  <a:spcPct val="115000"/>
                </a:lnSpc>
              </a:pPr>
              <a:r>
                <a:rPr lang="en-US" sz="2400" b="1" dirty="0">
                  <a:latin typeface="Roboto"/>
                  <a:ea typeface="Roboto"/>
                  <a:cs typeface="Roboto"/>
                  <a:sym typeface="Roboto"/>
                </a:rPr>
                <a:t>Identify and prioritize solutions and actions through a T.O.W.S. Analysis</a:t>
              </a:r>
            </a:p>
            <a:p>
              <a:pPr algn="ctr">
                <a:lnSpc>
                  <a:spcPct val="115000"/>
                </a:lnSpc>
              </a:pPr>
              <a:endParaRPr lang="en-US" sz="2400" b="1" dirty="0">
                <a:latin typeface="Roboto"/>
                <a:ea typeface="Roboto"/>
                <a:cs typeface="Roboto"/>
                <a:sym typeface="Roboto"/>
              </a:endParaRPr>
            </a:p>
            <a:p>
              <a:pPr algn="ctr">
                <a:lnSpc>
                  <a:spcPct val="115000"/>
                </a:lnSpc>
              </a:pPr>
              <a:endParaRPr sz="2400" b="1" dirty="0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>
                <a:lnSpc>
                  <a:spcPct val="115000"/>
                </a:lnSpc>
              </a:pPr>
              <a:endParaRPr sz="2400" b="1" dirty="0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1" name="Google Shape;71;p14"/>
            <p:cNvSpPr txBox="1"/>
            <p:nvPr/>
          </p:nvSpPr>
          <p:spPr>
            <a:xfrm>
              <a:off x="3934048" y="2106074"/>
              <a:ext cx="436800" cy="321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2133"/>
                </a:spcAft>
              </a:pPr>
              <a:r>
                <a:rPr lang="en" sz="2400" b="1" dirty="0">
                  <a:latin typeface="Roboto"/>
                  <a:ea typeface="Roboto"/>
                  <a:cs typeface="Roboto"/>
                  <a:sym typeface="Roboto"/>
                </a:rPr>
                <a:t>2</a:t>
              </a:r>
              <a:endParaRPr sz="2400" b="1" dirty="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72" name="Google Shape;72;p14"/>
          <p:cNvGrpSpPr/>
          <p:nvPr/>
        </p:nvGrpSpPr>
        <p:grpSpPr>
          <a:xfrm>
            <a:off x="8121530" y="2609534"/>
            <a:ext cx="2755981" cy="4248433"/>
            <a:chOff x="4755631" y="1957150"/>
            <a:chExt cx="1709100" cy="3186325"/>
          </a:xfrm>
        </p:grpSpPr>
        <p:sp>
          <p:nvSpPr>
            <p:cNvPr id="73" name="Google Shape;73;p14"/>
            <p:cNvSpPr/>
            <p:nvPr/>
          </p:nvSpPr>
          <p:spPr>
            <a:xfrm>
              <a:off x="5338808" y="1957150"/>
              <a:ext cx="594300" cy="594300"/>
            </a:xfrm>
            <a:prstGeom prst="ellipse">
              <a:avLst/>
            </a:prstGeom>
            <a:noFill/>
            <a:ln w="38100" cap="flat" cmpd="sng">
              <a:solidFill>
                <a:srgbClr val="7030A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chemeClr val="accent4"/>
                </a:solidFill>
              </a:endParaRPr>
            </a:p>
          </p:txBody>
        </p:sp>
        <p:sp>
          <p:nvSpPr>
            <p:cNvPr id="74" name="Google Shape;74;p14"/>
            <p:cNvSpPr txBox="1"/>
            <p:nvPr/>
          </p:nvSpPr>
          <p:spPr>
            <a:xfrm>
              <a:off x="4781431" y="2999075"/>
              <a:ext cx="1657500" cy="214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b" anchorCtr="0">
              <a:noAutofit/>
            </a:bodyPr>
            <a:lstStyle/>
            <a:p>
              <a:pPr algn="ctr">
                <a:lnSpc>
                  <a:spcPct val="115000"/>
                </a:lnSpc>
              </a:pPr>
              <a:r>
                <a:rPr lang="en-US" sz="2400" b="1" dirty="0">
                  <a:latin typeface="Roboto"/>
                  <a:ea typeface="Roboto"/>
                  <a:cs typeface="Roboto"/>
                  <a:sym typeface="Roboto"/>
                </a:rPr>
                <a:t>Formulate a DRAFT Strategic Plan to help meet HR and/or Company goals</a:t>
              </a:r>
            </a:p>
            <a:p>
              <a:pPr algn="ctr">
                <a:lnSpc>
                  <a:spcPct val="115000"/>
                </a:lnSpc>
              </a:pPr>
              <a:endParaRPr sz="2400" dirty="0">
                <a:latin typeface="Roboto"/>
                <a:ea typeface="Roboto"/>
                <a:cs typeface="Roboto"/>
                <a:sym typeface="Roboto"/>
              </a:endParaRPr>
            </a:p>
            <a:p>
              <a:pPr algn="ctr">
                <a:lnSpc>
                  <a:spcPct val="115000"/>
                </a:lnSpc>
              </a:pPr>
              <a:endParaRPr sz="2400" b="1" dirty="0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5" name="Google Shape;75;p14"/>
            <p:cNvSpPr txBox="1"/>
            <p:nvPr/>
          </p:nvSpPr>
          <p:spPr>
            <a:xfrm>
              <a:off x="4755631" y="3335275"/>
              <a:ext cx="1709100" cy="737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2133"/>
                </a:spcAft>
              </a:pPr>
              <a:endParaRPr sz="1067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6" name="Google Shape;76;p14"/>
            <p:cNvSpPr txBox="1"/>
            <p:nvPr/>
          </p:nvSpPr>
          <p:spPr>
            <a:xfrm>
              <a:off x="5417558" y="2106074"/>
              <a:ext cx="436800" cy="321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2133"/>
                </a:spcAft>
              </a:pPr>
              <a:r>
                <a:rPr lang="en" sz="2400" b="1" dirty="0">
                  <a:latin typeface="Roboto"/>
                  <a:ea typeface="Roboto"/>
                  <a:cs typeface="Roboto"/>
                  <a:sym typeface="Roboto"/>
                </a:rPr>
                <a:t>3</a:t>
              </a:r>
              <a:endParaRPr sz="2400" b="1" dirty="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77" name="Google Shape;77;p14"/>
          <p:cNvSpPr/>
          <p:nvPr/>
        </p:nvSpPr>
        <p:spPr>
          <a:xfrm>
            <a:off x="2962833" y="2962833"/>
            <a:ext cx="1512400" cy="466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78" name="Google Shape;78;p14"/>
          <p:cNvSpPr/>
          <p:nvPr/>
        </p:nvSpPr>
        <p:spPr>
          <a:xfrm>
            <a:off x="7019800" y="2962833"/>
            <a:ext cx="1512400" cy="466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pic>
        <p:nvPicPr>
          <p:cNvPr id="79" name="Google Shape;7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645234" y="1"/>
            <a:ext cx="1546756" cy="8461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1899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" y="1761833"/>
            <a:ext cx="12191999" cy="433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Google Shape;79;p14">
            <a:extLst>
              <a:ext uri="{FF2B5EF4-FFF2-40B4-BE49-F238E27FC236}">
                <a16:creationId xmlns:a16="http://schemas.microsoft.com/office/drawing/2014/main" id="{61FAC5C4-D323-0842-BC4B-A3BA43C574F2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666499" y="1"/>
            <a:ext cx="1546756" cy="8461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2042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5"/>
          <p:cNvSpPr txBox="1">
            <a:spLocks noGrp="1"/>
          </p:cNvSpPr>
          <p:nvPr>
            <p:ph type="ctrTitle"/>
          </p:nvPr>
        </p:nvSpPr>
        <p:spPr>
          <a:xfrm>
            <a:off x="349200" y="1436167"/>
            <a:ext cx="11360800" cy="1437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" b="1" dirty="0">
                <a:solidFill>
                  <a:srgbClr val="EA9999"/>
                </a:solidFill>
                <a:latin typeface="Montserrat"/>
                <a:ea typeface="Montserrat"/>
                <a:cs typeface="Montserrat"/>
                <a:sym typeface="Montserrat"/>
              </a:rPr>
              <a:t>Agenda</a:t>
            </a:r>
            <a:endParaRPr dirty="0"/>
          </a:p>
          <a:p>
            <a:pPr>
              <a:spcBef>
                <a:spcPts val="0"/>
              </a:spcBef>
            </a:pPr>
            <a:endParaRPr dirty="0"/>
          </a:p>
        </p:txBody>
      </p:sp>
      <p:sp>
        <p:nvSpPr>
          <p:cNvPr id="85" name="Google Shape;85;p15"/>
          <p:cNvSpPr txBox="1">
            <a:spLocks noGrp="1"/>
          </p:cNvSpPr>
          <p:nvPr>
            <p:ph type="subTitle" idx="1"/>
          </p:nvPr>
        </p:nvSpPr>
        <p:spPr>
          <a:xfrm>
            <a:off x="349200" y="2154767"/>
            <a:ext cx="11360800" cy="4170400"/>
          </a:xfrm>
          <a:prstGeom prst="rect">
            <a:avLst/>
          </a:prstGeom>
          <a:solidFill>
            <a:srgbClr val="FFFFFF"/>
          </a:solidFill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l">
              <a:spcBef>
                <a:spcPts val="0"/>
              </a:spcBef>
            </a:pPr>
            <a:endParaRPr sz="3200" dirty="0">
              <a:solidFill>
                <a:srgbClr val="000000"/>
              </a:solidFill>
            </a:endParaRPr>
          </a:p>
          <a:p>
            <a:pPr marL="609585" indent="-507987" algn="l">
              <a:spcBef>
                <a:spcPts val="0"/>
              </a:spcBef>
              <a:buClr>
                <a:srgbClr val="000000"/>
              </a:buClr>
              <a:buSzPts val="2400"/>
              <a:buChar char="●"/>
            </a:pPr>
            <a:r>
              <a:rPr lang="en" sz="3200" dirty="0">
                <a:solidFill>
                  <a:srgbClr val="000000"/>
                </a:solidFill>
              </a:rPr>
              <a:t>Workshop “Job Description” with Leslie Bartholomew</a:t>
            </a:r>
            <a:endParaRPr sz="3200" dirty="0">
              <a:solidFill>
                <a:srgbClr val="000000"/>
              </a:solidFill>
            </a:endParaRPr>
          </a:p>
          <a:p>
            <a:pPr marL="609585" indent="-507987" algn="l">
              <a:spcBef>
                <a:spcPts val="0"/>
              </a:spcBef>
              <a:buClr>
                <a:srgbClr val="000000"/>
              </a:buClr>
              <a:buSzPts val="2400"/>
              <a:buChar char="●"/>
            </a:pPr>
            <a:r>
              <a:rPr lang="en" sz="3200" dirty="0">
                <a:solidFill>
                  <a:srgbClr val="000000"/>
                </a:solidFill>
              </a:rPr>
              <a:t>Independent Work and Group Sharing with S.W.O.T.</a:t>
            </a:r>
            <a:endParaRPr sz="3200" dirty="0">
              <a:solidFill>
                <a:srgbClr val="000000"/>
              </a:solidFill>
            </a:endParaRPr>
          </a:p>
          <a:p>
            <a:pPr marL="609585" indent="-507987" algn="l">
              <a:spcBef>
                <a:spcPts val="0"/>
              </a:spcBef>
              <a:buClr>
                <a:srgbClr val="000000"/>
              </a:buClr>
              <a:buSzPts val="2400"/>
              <a:buChar char="●"/>
            </a:pPr>
            <a:r>
              <a:rPr lang="en" sz="3200" dirty="0">
                <a:solidFill>
                  <a:srgbClr val="000000"/>
                </a:solidFill>
              </a:rPr>
              <a:t>Independent work on T.O.W.S.</a:t>
            </a:r>
            <a:endParaRPr sz="3200" dirty="0">
              <a:solidFill>
                <a:srgbClr val="000000"/>
              </a:solidFill>
            </a:endParaRPr>
          </a:p>
          <a:p>
            <a:pPr marL="609585" indent="-507987" algn="l">
              <a:spcBef>
                <a:spcPts val="0"/>
              </a:spcBef>
              <a:buClr>
                <a:srgbClr val="000000"/>
              </a:buClr>
              <a:buSzPts val="2400"/>
              <a:buChar char="●"/>
            </a:pPr>
            <a:r>
              <a:rPr lang="en" sz="3200" dirty="0">
                <a:solidFill>
                  <a:srgbClr val="000000"/>
                </a:solidFill>
              </a:rPr>
              <a:t>Recap and Accountability Partnering </a:t>
            </a:r>
          </a:p>
          <a:p>
            <a:pPr marL="1066785" lvl="1" indent="-507987" algn="l">
              <a:spcBef>
                <a:spcPts val="0"/>
              </a:spcBef>
              <a:buClr>
                <a:srgbClr val="000000"/>
              </a:buClr>
              <a:buSzPts val="2400"/>
              <a:buChar char="●"/>
            </a:pPr>
            <a:r>
              <a:rPr lang="en" sz="2800" dirty="0">
                <a:solidFill>
                  <a:srgbClr val="000000"/>
                </a:solidFill>
              </a:rPr>
              <a:t>(Reconnect at the Vineyard!)</a:t>
            </a:r>
            <a:endParaRPr sz="2800" dirty="0">
              <a:solidFill>
                <a:srgbClr val="000000"/>
              </a:solidFill>
            </a:endParaRPr>
          </a:p>
          <a:p>
            <a:pPr marL="609585" indent="-507987" algn="l">
              <a:spcBef>
                <a:spcPts val="0"/>
              </a:spcBef>
              <a:buClr>
                <a:srgbClr val="000000"/>
              </a:buClr>
              <a:buSzPts val="2400"/>
              <a:buChar char="●"/>
            </a:pPr>
            <a:r>
              <a:rPr lang="en" sz="3200" dirty="0">
                <a:solidFill>
                  <a:srgbClr val="000000"/>
                </a:solidFill>
              </a:rPr>
              <a:t>Research opportunity with Bob Greene</a:t>
            </a:r>
            <a:endParaRPr sz="3200" dirty="0">
              <a:solidFill>
                <a:srgbClr val="000000"/>
              </a:solidFill>
            </a:endParaRPr>
          </a:p>
          <a:p>
            <a:pPr marL="609585" algn="l">
              <a:spcBef>
                <a:spcPts val="0"/>
              </a:spcBef>
            </a:pPr>
            <a:endParaRPr dirty="0"/>
          </a:p>
          <a:p>
            <a:pPr algn="l">
              <a:spcBef>
                <a:spcPts val="0"/>
              </a:spcBef>
            </a:pPr>
            <a:endParaRPr dirty="0"/>
          </a:p>
          <a:p>
            <a:pPr algn="l">
              <a:spcBef>
                <a:spcPts val="0"/>
              </a:spcBef>
            </a:pPr>
            <a:endParaRPr dirty="0"/>
          </a:p>
          <a:p>
            <a:pPr>
              <a:spcBef>
                <a:spcPts val="0"/>
              </a:spcBef>
            </a:pPr>
            <a:endParaRPr dirty="0"/>
          </a:p>
        </p:txBody>
      </p:sp>
      <p:pic>
        <p:nvPicPr>
          <p:cNvPr id="86" name="Google Shape;8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645234" y="1"/>
            <a:ext cx="1546756" cy="8461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9174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8"/>
          <p:cNvSpPr txBox="1">
            <a:spLocks noGrp="1"/>
          </p:cNvSpPr>
          <p:nvPr>
            <p:ph type="title"/>
          </p:nvPr>
        </p:nvSpPr>
        <p:spPr>
          <a:xfrm>
            <a:off x="283900" y="38333"/>
            <a:ext cx="11360800" cy="366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ctr"/>
            <a:r>
              <a:rPr lang="en" sz="2400" b="1" dirty="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Workshop Handout: S.W.O.T. Analysis Job Aid</a:t>
            </a:r>
            <a:endParaRPr sz="2400" b="1" dirty="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8" name="Google Shape;108;p18"/>
          <p:cNvSpPr txBox="1">
            <a:spLocks noGrp="1"/>
          </p:cNvSpPr>
          <p:nvPr>
            <p:ph type="body" idx="1"/>
          </p:nvPr>
        </p:nvSpPr>
        <p:spPr>
          <a:xfrm>
            <a:off x="152167" y="555567"/>
            <a:ext cx="5738800" cy="3339600"/>
          </a:xfrm>
          <a:prstGeom prst="rect">
            <a:avLst/>
          </a:prstGeom>
          <a:solidFill>
            <a:srgbClr val="FCE5CD"/>
          </a:solidFill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lnSpc>
                <a:spcPct val="110000"/>
              </a:lnSpc>
              <a:buClr>
                <a:srgbClr val="000000"/>
              </a:buClr>
              <a:buSzPts val="1100"/>
              <a:buNone/>
            </a:pPr>
            <a:r>
              <a:rPr lang="en" b="1" dirty="0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Strengths (internal)  </a:t>
            </a:r>
            <a:r>
              <a:rPr lang="en" sz="1200" dirty="0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When looking at your HR Department’s  strengths, you’ll consider:</a:t>
            </a:r>
            <a:endParaRPr sz="1200" dirty="0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80990">
              <a:spcBef>
                <a:spcPts val="1067"/>
              </a:spcBef>
              <a:buClr>
                <a:srgbClr val="333333"/>
              </a:buClr>
              <a:buSzPts val="900"/>
              <a:buFont typeface="Montserrat"/>
              <a:buChar char="●"/>
            </a:pPr>
            <a:r>
              <a:rPr lang="en" sz="1600" dirty="0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What does your data tell you about your HR dept?  </a:t>
            </a:r>
            <a:endParaRPr sz="1600" dirty="0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lvl="1" indent="-380990">
              <a:spcBef>
                <a:spcPts val="0"/>
              </a:spcBef>
              <a:buClr>
                <a:srgbClr val="000000"/>
              </a:buClr>
              <a:buSzPts val="900"/>
              <a:buFont typeface="Arial"/>
              <a:buChar char="○"/>
            </a:pPr>
            <a:r>
              <a:rPr lang="en" sz="1600" dirty="0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( operational, financial, internal/external customers)</a:t>
            </a:r>
            <a:endParaRPr sz="1600" dirty="0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80990">
              <a:buClr>
                <a:srgbClr val="333333"/>
              </a:buClr>
              <a:buSzPts val="900"/>
              <a:buFont typeface="Montserrat"/>
              <a:buChar char="●"/>
            </a:pPr>
            <a:r>
              <a:rPr lang="en" sz="1600" dirty="0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What does your department do better than others?</a:t>
            </a:r>
            <a:endParaRPr sz="1600" dirty="0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80990">
              <a:buClr>
                <a:srgbClr val="333333"/>
              </a:buClr>
              <a:buSzPts val="900"/>
              <a:buFont typeface="Montserrat"/>
              <a:buChar char="●"/>
            </a:pPr>
            <a:r>
              <a:rPr lang="en" sz="1600" dirty="0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What do others in your company think are your strengths?</a:t>
            </a:r>
            <a:endParaRPr sz="1600" dirty="0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80990">
              <a:buClr>
                <a:srgbClr val="333333"/>
              </a:buClr>
              <a:buSzPts val="900"/>
              <a:buFont typeface="Montserrat"/>
              <a:buChar char="●"/>
            </a:pPr>
            <a:r>
              <a:rPr lang="en" sz="1600" dirty="0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Anything else you think is a strength?</a:t>
            </a:r>
            <a:endParaRPr sz="1600" dirty="0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80990">
              <a:buClr>
                <a:srgbClr val="333333"/>
              </a:buClr>
              <a:buSzPts val="900"/>
              <a:buFont typeface="Montserrat"/>
              <a:buChar char="●"/>
            </a:pPr>
            <a:r>
              <a:rPr lang="en" sz="1600" dirty="0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What competencies do you execute well?</a:t>
            </a:r>
            <a:endParaRPr sz="1600" dirty="0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lvl="1" indent="-380990">
              <a:spcBef>
                <a:spcPts val="0"/>
              </a:spcBef>
              <a:buClr>
                <a:srgbClr val="333333"/>
              </a:buClr>
              <a:buSzPts val="900"/>
              <a:buFont typeface="Montserrat"/>
              <a:buChar char="○"/>
            </a:pPr>
            <a:r>
              <a:rPr lang="en" sz="1600" dirty="0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Leadership Navigation, Ethical Practice, Business Acumen, Relationship Management, Consultation, Critical Evaluation,  Global Cultural Effectiveness, Communication, HR Expertise, Communication</a:t>
            </a:r>
            <a:endParaRPr sz="1600" dirty="0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spcBef>
                <a:spcPts val="1067"/>
              </a:spcBef>
              <a:spcAft>
                <a:spcPts val="2133"/>
              </a:spcAft>
              <a:buNone/>
            </a:pPr>
            <a:endParaRPr dirty="0"/>
          </a:p>
        </p:txBody>
      </p:sp>
      <p:sp>
        <p:nvSpPr>
          <p:cNvPr id="109" name="Google Shape;109;p18"/>
          <p:cNvSpPr txBox="1">
            <a:spLocks noGrp="1"/>
          </p:cNvSpPr>
          <p:nvPr>
            <p:ph type="body" idx="1"/>
          </p:nvPr>
        </p:nvSpPr>
        <p:spPr>
          <a:xfrm>
            <a:off x="6096000" y="555567"/>
            <a:ext cx="5834800" cy="3343200"/>
          </a:xfrm>
          <a:prstGeom prst="rect">
            <a:avLst/>
          </a:prstGeom>
          <a:solidFill>
            <a:srgbClr val="FFF2CC"/>
          </a:solidFill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lnSpc>
                <a:spcPct val="110000"/>
              </a:lnSpc>
              <a:buClr>
                <a:srgbClr val="000000"/>
              </a:buClr>
              <a:buSzPts val="1100"/>
              <a:buNone/>
            </a:pPr>
            <a:r>
              <a:rPr lang="en" b="1" dirty="0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Weaknesses (internal)  </a:t>
            </a:r>
            <a:r>
              <a:rPr lang="en" sz="1333" dirty="0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When looking at your HR weaknesses, consider:</a:t>
            </a:r>
            <a:endParaRPr sz="1333" dirty="0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89457">
              <a:spcBef>
                <a:spcPts val="1067"/>
              </a:spcBef>
              <a:buClr>
                <a:srgbClr val="333333"/>
              </a:buClr>
              <a:buSzPts val="1000"/>
              <a:buFont typeface="Montserrat"/>
              <a:buChar char="●"/>
            </a:pPr>
            <a:r>
              <a:rPr lang="en" sz="1600" dirty="0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What could  you improve?</a:t>
            </a:r>
            <a:endParaRPr sz="1600" dirty="0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89457">
              <a:buClr>
                <a:srgbClr val="333333"/>
              </a:buClr>
              <a:buSzPts val="1000"/>
              <a:buFont typeface="Montserrat"/>
              <a:buChar char="●"/>
            </a:pPr>
            <a:r>
              <a:rPr lang="en" sz="1600" dirty="0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What do outsiders see as your weaknesses?</a:t>
            </a:r>
            <a:endParaRPr sz="1600" dirty="0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89457">
              <a:buClr>
                <a:srgbClr val="333333"/>
              </a:buClr>
              <a:buSzPts val="1000"/>
              <a:buFont typeface="Montserrat"/>
              <a:buChar char="●"/>
            </a:pPr>
            <a:r>
              <a:rPr lang="en" sz="1600" dirty="0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What factors hold you back?</a:t>
            </a:r>
            <a:endParaRPr sz="1600" dirty="0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89457">
              <a:buClr>
                <a:srgbClr val="333333"/>
              </a:buClr>
              <a:buSzPts val="1000"/>
              <a:buFont typeface="Montserrat"/>
              <a:buChar char="●"/>
            </a:pPr>
            <a:r>
              <a:rPr lang="en" sz="1600" dirty="0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Anything else you consider as “going wrong” right now?</a:t>
            </a:r>
            <a:endParaRPr sz="1600" dirty="0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89457">
              <a:buClr>
                <a:srgbClr val="333333"/>
              </a:buClr>
              <a:buSzPts val="1000"/>
              <a:buFont typeface="Montserrat"/>
              <a:buChar char="●"/>
            </a:pPr>
            <a:r>
              <a:rPr lang="en" sz="1600" dirty="0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What competencies do you execute poorly?</a:t>
            </a:r>
            <a:endParaRPr sz="1600" dirty="0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lvl="1" indent="-389457">
              <a:spcBef>
                <a:spcPts val="0"/>
              </a:spcBef>
              <a:buClr>
                <a:srgbClr val="333333"/>
              </a:buClr>
              <a:buSzPts val="1000"/>
              <a:buFont typeface="Montserrat"/>
              <a:buChar char="○"/>
            </a:pPr>
            <a:r>
              <a:rPr lang="en" sz="1600" dirty="0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Leadership Navigation, Ethical Practice, Business Acumen, Relationship Management, Consultation, Critical Evaluation,  Global Cultural Effectiveness, Communication, HR Expertise, Communication</a:t>
            </a:r>
            <a:endParaRPr sz="1600" dirty="0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spcBef>
                <a:spcPts val="1067"/>
              </a:spcBef>
              <a:buNone/>
            </a:pPr>
            <a:endParaRPr sz="1400" dirty="0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spcBef>
                <a:spcPts val="1067"/>
              </a:spcBef>
              <a:spcAft>
                <a:spcPts val="2133"/>
              </a:spcAft>
              <a:buNone/>
            </a:pPr>
            <a:endParaRPr dirty="0"/>
          </a:p>
        </p:txBody>
      </p:sp>
      <p:sp>
        <p:nvSpPr>
          <p:cNvPr id="110" name="Google Shape;110;p18"/>
          <p:cNvSpPr txBox="1">
            <a:spLocks noGrp="1"/>
          </p:cNvSpPr>
          <p:nvPr>
            <p:ph type="body" idx="1"/>
          </p:nvPr>
        </p:nvSpPr>
        <p:spPr>
          <a:xfrm>
            <a:off x="152167" y="3976400"/>
            <a:ext cx="5681600" cy="2825200"/>
          </a:xfrm>
          <a:prstGeom prst="rect">
            <a:avLst/>
          </a:prstGeom>
          <a:solidFill>
            <a:srgbClr val="CFE2F3"/>
          </a:solidFill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lnSpc>
                <a:spcPct val="110000"/>
              </a:lnSpc>
              <a:buClr>
                <a:srgbClr val="000000"/>
              </a:buClr>
              <a:buSzPts val="1100"/>
              <a:buNone/>
            </a:pPr>
            <a:r>
              <a:rPr lang="en" b="1" dirty="0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Opportunities (external) </a:t>
            </a:r>
            <a:r>
              <a:rPr lang="en" sz="1400" dirty="0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When looking at potential opportunities for your HR department, consider:</a:t>
            </a:r>
            <a:endParaRPr sz="1400" dirty="0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93690">
              <a:spcBef>
                <a:spcPts val="1067"/>
              </a:spcBef>
              <a:buClr>
                <a:srgbClr val="333333"/>
              </a:buClr>
              <a:buSzPts val="1050"/>
              <a:buFont typeface="Montserrat"/>
              <a:buChar char="●"/>
            </a:pPr>
            <a:r>
              <a:rPr lang="en" sz="1600" dirty="0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What are the industry trends, new technologies and marketplace opportunities?</a:t>
            </a:r>
            <a:endParaRPr sz="1600" dirty="0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93690">
              <a:buClr>
                <a:srgbClr val="333333"/>
              </a:buClr>
              <a:buSzPts val="1050"/>
              <a:buFont typeface="Montserrat"/>
              <a:buChar char="●"/>
            </a:pPr>
            <a:r>
              <a:rPr lang="en" sz="1600" dirty="0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What  options do your strengths open up for you?</a:t>
            </a:r>
            <a:endParaRPr sz="1600" dirty="0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93690">
              <a:buClr>
                <a:srgbClr val="333333"/>
              </a:buClr>
              <a:buSzPts val="1050"/>
              <a:buFont typeface="Montserrat"/>
              <a:buChar char="●"/>
            </a:pPr>
            <a:r>
              <a:rPr lang="en" sz="1600" dirty="0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Beneficial changes in the field/market?</a:t>
            </a:r>
            <a:endParaRPr sz="1600" dirty="0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93690">
              <a:buClr>
                <a:srgbClr val="333333"/>
              </a:buClr>
              <a:buSzPts val="1050"/>
              <a:buFont typeface="Montserrat"/>
              <a:buChar char="●"/>
            </a:pPr>
            <a:r>
              <a:rPr lang="en" sz="1600" dirty="0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Major changes, initiatives or programs being launched?</a:t>
            </a:r>
            <a:endParaRPr sz="1600" dirty="0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spcBef>
                <a:spcPts val="1067"/>
              </a:spcBef>
              <a:buNone/>
            </a:pPr>
            <a:endParaRPr sz="1600" dirty="0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>
              <a:spcBef>
                <a:spcPts val="1067"/>
              </a:spcBef>
              <a:buNone/>
            </a:pPr>
            <a:endParaRPr sz="1400" dirty="0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spcBef>
                <a:spcPts val="1067"/>
              </a:spcBef>
              <a:spcAft>
                <a:spcPts val="2133"/>
              </a:spcAft>
              <a:buNone/>
            </a:pPr>
            <a:endParaRPr dirty="0"/>
          </a:p>
        </p:txBody>
      </p:sp>
      <p:sp>
        <p:nvSpPr>
          <p:cNvPr id="111" name="Google Shape;111;p18"/>
          <p:cNvSpPr txBox="1">
            <a:spLocks noGrp="1"/>
          </p:cNvSpPr>
          <p:nvPr>
            <p:ph type="body" idx="1"/>
          </p:nvPr>
        </p:nvSpPr>
        <p:spPr>
          <a:xfrm>
            <a:off x="6096000" y="3976400"/>
            <a:ext cx="5834800" cy="2825200"/>
          </a:xfrm>
          <a:prstGeom prst="rect">
            <a:avLst/>
          </a:prstGeom>
          <a:solidFill>
            <a:srgbClr val="D9D2E9"/>
          </a:solidFill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lnSpc>
                <a:spcPct val="110000"/>
              </a:lnSpc>
              <a:buClr>
                <a:srgbClr val="000000"/>
              </a:buClr>
              <a:buSzPts val="1100"/>
              <a:buNone/>
            </a:pPr>
            <a:r>
              <a:rPr lang="en" b="1" dirty="0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Threats (external)  </a:t>
            </a:r>
            <a:r>
              <a:rPr lang="en" sz="1400" dirty="0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When looking at threats to my HR department, consider:</a:t>
            </a:r>
            <a:endParaRPr sz="1400" dirty="0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93690">
              <a:spcBef>
                <a:spcPts val="1067"/>
              </a:spcBef>
              <a:buClr>
                <a:srgbClr val="333333"/>
              </a:buClr>
              <a:buSzPts val="1050"/>
              <a:buFont typeface="Montserrat"/>
              <a:buChar char="●"/>
            </a:pPr>
            <a:r>
              <a:rPr lang="en" sz="1600" dirty="0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What obstacles do you face </a:t>
            </a:r>
            <a:r>
              <a:rPr lang="en" sz="1600" dirty="0" err="1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ie</a:t>
            </a:r>
            <a:r>
              <a:rPr lang="en" sz="1600" dirty="0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: workforce availability?</a:t>
            </a:r>
            <a:endParaRPr sz="1600" dirty="0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93690">
              <a:buClr>
                <a:srgbClr val="333333"/>
              </a:buClr>
              <a:buSzPts val="1050"/>
              <a:buFont typeface="Montserrat"/>
              <a:buChar char="●"/>
            </a:pPr>
            <a:r>
              <a:rPr lang="en" sz="1600" dirty="0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What threats do your weaknesses open you up to?</a:t>
            </a:r>
            <a:endParaRPr sz="1600" dirty="0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93690">
              <a:buClr>
                <a:srgbClr val="333333"/>
              </a:buClr>
              <a:buSzPts val="1050"/>
              <a:buFont typeface="Montserrat"/>
              <a:buChar char="●"/>
            </a:pPr>
            <a:r>
              <a:rPr lang="en" sz="1600" dirty="0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Stricter or limiting changes in the field/market?</a:t>
            </a:r>
            <a:endParaRPr sz="1600" dirty="0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spcBef>
                <a:spcPts val="1067"/>
              </a:spcBef>
              <a:spcAft>
                <a:spcPts val="2133"/>
              </a:spcAft>
              <a:buNone/>
            </a:pPr>
            <a:endParaRPr dirty="0"/>
          </a:p>
        </p:txBody>
      </p:sp>
      <p:sp>
        <p:nvSpPr>
          <p:cNvPr id="8" name="Google Shape;155;p23">
            <a:extLst>
              <a:ext uri="{FF2B5EF4-FFF2-40B4-BE49-F238E27FC236}">
                <a16:creationId xmlns:a16="http://schemas.microsoft.com/office/drawing/2014/main" id="{4C04DD2B-1DA6-8148-A408-08EE53CEF335}"/>
              </a:ext>
            </a:extLst>
          </p:cNvPr>
          <p:cNvSpPr txBox="1"/>
          <p:nvPr/>
        </p:nvSpPr>
        <p:spPr>
          <a:xfrm>
            <a:off x="1987576" y="6612891"/>
            <a:ext cx="8751308" cy="3142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14000" dirty="0">
                <a:solidFill>
                  <a:srgbClr val="B7B7B7"/>
                </a:solidFill>
                <a:latin typeface="Proxima Nova"/>
                <a:ea typeface="Proxima Nova"/>
                <a:cs typeface="Proxima Nova"/>
                <a:sym typeface="Proxima Nova"/>
              </a:rPr>
              <a:t>HANDOUT</a:t>
            </a:r>
            <a:endParaRPr sz="14000" dirty="0">
              <a:solidFill>
                <a:srgbClr val="B7B7B7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  <p:extLst>
      <p:ext uri="{BB962C8B-B14F-4D97-AF65-F5344CB8AC3E}">
        <p14:creationId xmlns:p14="http://schemas.microsoft.com/office/powerpoint/2010/main" val="1302068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9"/>
          <p:cNvSpPr txBox="1">
            <a:spLocks noGrp="1"/>
          </p:cNvSpPr>
          <p:nvPr>
            <p:ph type="title"/>
          </p:nvPr>
        </p:nvSpPr>
        <p:spPr>
          <a:xfrm>
            <a:off x="283900" y="38333"/>
            <a:ext cx="11360800" cy="366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ctr"/>
            <a:r>
              <a:rPr lang="en" sz="2400" b="1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Workshop SWOT Example:  Strategic Capability of HR Dept @  ABC</a:t>
            </a:r>
            <a:endParaRPr sz="2400" b="1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8" name="Google Shape;118;p19"/>
          <p:cNvSpPr txBox="1">
            <a:spLocks noGrp="1"/>
          </p:cNvSpPr>
          <p:nvPr>
            <p:ph type="body" idx="1"/>
          </p:nvPr>
        </p:nvSpPr>
        <p:spPr>
          <a:xfrm>
            <a:off x="152167" y="555567"/>
            <a:ext cx="5738800" cy="2995600"/>
          </a:xfrm>
          <a:prstGeom prst="rect">
            <a:avLst/>
          </a:prstGeom>
          <a:solidFill>
            <a:srgbClr val="FCE5CD"/>
          </a:solidFill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lnSpc>
                <a:spcPct val="110000"/>
              </a:lnSpc>
              <a:buClr>
                <a:srgbClr val="000000"/>
              </a:buClr>
              <a:buSzPts val="1100"/>
              <a:buNone/>
            </a:pPr>
            <a:r>
              <a:rPr lang="en" b="1" dirty="0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Strengths (internal)</a:t>
            </a:r>
            <a:endParaRPr b="1" dirty="0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lnSpc>
                <a:spcPct val="110000"/>
              </a:lnSpc>
              <a:spcBef>
                <a:spcPts val="2000"/>
              </a:spcBef>
              <a:buClr>
                <a:srgbClr val="000000"/>
              </a:buClr>
              <a:buSzPts val="1100"/>
              <a:buNone/>
            </a:pPr>
            <a:r>
              <a:rPr lang="en" sz="1733" dirty="0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Dedicated/LT Employees        Feedback loops</a:t>
            </a:r>
            <a:endParaRPr sz="1733" dirty="0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lnSpc>
                <a:spcPct val="110000"/>
              </a:lnSpc>
              <a:spcBef>
                <a:spcPts val="2000"/>
              </a:spcBef>
              <a:buClr>
                <a:srgbClr val="000000"/>
              </a:buClr>
              <a:buSzPts val="1100"/>
              <a:buNone/>
            </a:pPr>
            <a:r>
              <a:rPr lang="en" sz="1733" dirty="0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Excellent Customer Service   Led “safety culture”</a:t>
            </a:r>
            <a:endParaRPr sz="1733" dirty="0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lnSpc>
                <a:spcPct val="110000"/>
              </a:lnSpc>
              <a:spcBef>
                <a:spcPts val="2000"/>
              </a:spcBef>
              <a:buClr>
                <a:srgbClr val="000000"/>
              </a:buClr>
              <a:buSzPts val="1100"/>
              <a:buNone/>
            </a:pPr>
            <a:r>
              <a:rPr lang="en" sz="1733" dirty="0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Superior project </a:t>
            </a:r>
            <a:r>
              <a:rPr lang="en" sz="1733" dirty="0" err="1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mgmt</a:t>
            </a:r>
            <a:r>
              <a:rPr lang="en" sz="1733" dirty="0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           Strong labor relations</a:t>
            </a:r>
            <a:endParaRPr sz="1733" dirty="0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lnSpc>
                <a:spcPct val="110000"/>
              </a:lnSpc>
              <a:spcBef>
                <a:spcPts val="2000"/>
              </a:spcBef>
              <a:buClr>
                <a:srgbClr val="000000"/>
              </a:buClr>
              <a:buSzPts val="1100"/>
              <a:buNone/>
            </a:pPr>
            <a:r>
              <a:rPr lang="en" sz="1733" dirty="0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High touch		</a:t>
            </a:r>
            <a:r>
              <a:rPr lang="en" sz="1733" dirty="0" err="1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Empl</a:t>
            </a:r>
            <a:r>
              <a:rPr lang="en" sz="1733" dirty="0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 Engagement      </a:t>
            </a:r>
            <a:endParaRPr sz="1733" dirty="0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spcBef>
                <a:spcPts val="1067"/>
              </a:spcBef>
              <a:spcAft>
                <a:spcPts val="2133"/>
              </a:spcAft>
              <a:buNone/>
            </a:pPr>
            <a:endParaRPr dirty="0"/>
          </a:p>
        </p:txBody>
      </p:sp>
      <p:sp>
        <p:nvSpPr>
          <p:cNvPr id="119" name="Google Shape;119;p19"/>
          <p:cNvSpPr txBox="1">
            <a:spLocks noGrp="1"/>
          </p:cNvSpPr>
          <p:nvPr>
            <p:ph type="body" idx="1"/>
          </p:nvPr>
        </p:nvSpPr>
        <p:spPr>
          <a:xfrm>
            <a:off x="6096000" y="555567"/>
            <a:ext cx="5834800" cy="2995600"/>
          </a:xfrm>
          <a:prstGeom prst="rect">
            <a:avLst/>
          </a:prstGeom>
          <a:solidFill>
            <a:srgbClr val="FFF2CC"/>
          </a:solidFill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lnSpc>
                <a:spcPct val="110000"/>
              </a:lnSpc>
              <a:buClr>
                <a:srgbClr val="000000"/>
              </a:buClr>
              <a:buSzPts val="1100"/>
              <a:buNone/>
            </a:pPr>
            <a:r>
              <a:rPr lang="en" b="1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Weaknesses (internal) </a:t>
            </a:r>
            <a:endParaRPr b="1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lnSpc>
                <a:spcPct val="110000"/>
              </a:lnSpc>
              <a:spcBef>
                <a:spcPts val="2000"/>
              </a:spcBef>
              <a:buNone/>
            </a:pPr>
            <a:r>
              <a:rPr lang="en" sz="1733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Low energy/burnout                   Low imagination</a:t>
            </a:r>
            <a:endParaRPr sz="1733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lnSpc>
                <a:spcPct val="110000"/>
              </a:lnSpc>
              <a:spcBef>
                <a:spcPts val="2000"/>
              </a:spcBef>
              <a:buNone/>
            </a:pPr>
            <a:r>
              <a:rPr lang="en" sz="1733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Highly tactical/less strategic      </a:t>
            </a:r>
            <a:endParaRPr sz="1733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lnSpc>
                <a:spcPct val="110000"/>
              </a:lnSpc>
              <a:spcBef>
                <a:spcPts val="2000"/>
              </a:spcBef>
              <a:buNone/>
            </a:pPr>
            <a:r>
              <a:rPr lang="en" sz="1733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Variable alignment ever-changing org priorities</a:t>
            </a:r>
            <a:endParaRPr sz="1733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lnSpc>
                <a:spcPct val="110000"/>
              </a:lnSpc>
              <a:spcBef>
                <a:spcPts val="2000"/>
              </a:spcBef>
              <a:spcAft>
                <a:spcPts val="1067"/>
              </a:spcAft>
              <a:buNone/>
            </a:pPr>
            <a:r>
              <a:rPr lang="en" sz="1733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Need for an OD role to help with structure improvements</a:t>
            </a:r>
            <a:endParaRPr/>
          </a:p>
        </p:txBody>
      </p:sp>
      <p:sp>
        <p:nvSpPr>
          <p:cNvPr id="120" name="Google Shape;120;p19"/>
          <p:cNvSpPr txBox="1">
            <a:spLocks noGrp="1"/>
          </p:cNvSpPr>
          <p:nvPr>
            <p:ph type="body" idx="1"/>
          </p:nvPr>
        </p:nvSpPr>
        <p:spPr>
          <a:xfrm>
            <a:off x="152167" y="3702000"/>
            <a:ext cx="5681600" cy="3099600"/>
          </a:xfrm>
          <a:prstGeom prst="rect">
            <a:avLst/>
          </a:prstGeom>
          <a:solidFill>
            <a:srgbClr val="CFE2F3"/>
          </a:solidFill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lnSpc>
                <a:spcPct val="110000"/>
              </a:lnSpc>
              <a:spcBef>
                <a:spcPts val="2000"/>
              </a:spcBef>
              <a:buClr>
                <a:srgbClr val="000000"/>
              </a:buClr>
              <a:buSzPts val="1100"/>
              <a:buNone/>
            </a:pPr>
            <a:r>
              <a:rPr lang="en" b="1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Opportunities (external)</a:t>
            </a:r>
            <a:endParaRPr sz="1400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lnSpc>
                <a:spcPct val="110000"/>
              </a:lnSpc>
              <a:spcBef>
                <a:spcPts val="2000"/>
              </a:spcBef>
              <a:buNone/>
            </a:pPr>
            <a:r>
              <a:rPr lang="en" sz="1733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Marketing to new hires            Partnerships</a:t>
            </a:r>
            <a:endParaRPr sz="1733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lnSpc>
                <a:spcPct val="110000"/>
              </a:lnSpc>
              <a:spcBef>
                <a:spcPts val="2000"/>
              </a:spcBef>
              <a:buNone/>
            </a:pPr>
            <a:r>
              <a:rPr lang="en" sz="1733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 An engaging onboarding process for new hires</a:t>
            </a:r>
            <a:endParaRPr sz="1733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lnSpc>
                <a:spcPct val="110000"/>
              </a:lnSpc>
              <a:spcBef>
                <a:spcPts val="2000"/>
              </a:spcBef>
              <a:buNone/>
            </a:pPr>
            <a:r>
              <a:rPr lang="en" sz="1733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Leadership Development       2 New Initiatives     </a:t>
            </a:r>
            <a:endParaRPr sz="1733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lnSpc>
                <a:spcPct val="110000"/>
              </a:lnSpc>
              <a:spcBef>
                <a:spcPts val="2000"/>
              </a:spcBef>
              <a:buNone/>
            </a:pPr>
            <a:r>
              <a:rPr lang="en" sz="1733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Career Pathing/Succession planning </a:t>
            </a:r>
            <a:endParaRPr sz="1400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spcBef>
                <a:spcPts val="1067"/>
              </a:spcBef>
              <a:spcAft>
                <a:spcPts val="2133"/>
              </a:spcAft>
              <a:buNone/>
            </a:pPr>
            <a:endParaRPr/>
          </a:p>
        </p:txBody>
      </p:sp>
      <p:sp>
        <p:nvSpPr>
          <p:cNvPr id="121" name="Google Shape;121;p19"/>
          <p:cNvSpPr txBox="1">
            <a:spLocks noGrp="1"/>
          </p:cNvSpPr>
          <p:nvPr>
            <p:ph type="body" idx="1"/>
          </p:nvPr>
        </p:nvSpPr>
        <p:spPr>
          <a:xfrm>
            <a:off x="6096000" y="3702000"/>
            <a:ext cx="5834800" cy="3099600"/>
          </a:xfrm>
          <a:prstGeom prst="rect">
            <a:avLst/>
          </a:prstGeom>
          <a:solidFill>
            <a:srgbClr val="D9D2E9"/>
          </a:solidFill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lnSpc>
                <a:spcPct val="110000"/>
              </a:lnSpc>
              <a:spcBef>
                <a:spcPts val="2000"/>
              </a:spcBef>
              <a:buClr>
                <a:srgbClr val="000000"/>
              </a:buClr>
              <a:buSzPts val="1100"/>
              <a:buNone/>
            </a:pPr>
            <a:r>
              <a:rPr lang="en" b="1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Threats (external)</a:t>
            </a:r>
            <a:endParaRPr b="1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lnSpc>
                <a:spcPct val="110000"/>
              </a:lnSpc>
              <a:spcBef>
                <a:spcPts val="2000"/>
              </a:spcBef>
              <a:buNone/>
            </a:pPr>
            <a:r>
              <a:rPr lang="en" sz="1733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Competition for new hires</a:t>
            </a:r>
            <a:endParaRPr sz="1733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lnSpc>
                <a:spcPct val="110000"/>
              </a:lnSpc>
              <a:spcBef>
                <a:spcPts val="2000"/>
              </a:spcBef>
              <a:buNone/>
            </a:pPr>
            <a:r>
              <a:rPr lang="en" sz="1733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 Constantly improving TECH in field/market</a:t>
            </a:r>
            <a:endParaRPr sz="1733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lnSpc>
                <a:spcPct val="110000"/>
              </a:lnSpc>
              <a:spcBef>
                <a:spcPts val="2000"/>
              </a:spcBef>
              <a:buNone/>
            </a:pPr>
            <a:r>
              <a:rPr lang="en" sz="1733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Generation Y expectations for high level positions</a:t>
            </a:r>
            <a:endParaRPr sz="1733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lnSpc>
                <a:spcPct val="110000"/>
              </a:lnSpc>
              <a:spcBef>
                <a:spcPts val="2000"/>
              </a:spcBef>
              <a:buNone/>
            </a:pPr>
            <a:r>
              <a:rPr lang="en" sz="1733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The need to customize “everything”</a:t>
            </a:r>
            <a:endParaRPr sz="1400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lnSpc>
                <a:spcPct val="110000"/>
              </a:lnSpc>
              <a:spcBef>
                <a:spcPts val="2000"/>
              </a:spcBef>
              <a:spcAft>
                <a:spcPts val="1067"/>
              </a:spcAft>
              <a:buClr>
                <a:srgbClr val="000000"/>
              </a:buClr>
              <a:buSzPts val="1100"/>
              <a:buNone/>
            </a:pPr>
            <a:r>
              <a:rPr lang="en" b="1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  </a:t>
            </a:r>
            <a:endParaRPr/>
          </a:p>
        </p:txBody>
      </p:sp>
      <p:pic>
        <p:nvPicPr>
          <p:cNvPr id="122" name="Google Shape;12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06191" y="555567"/>
            <a:ext cx="884776" cy="73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046034" y="555567"/>
            <a:ext cx="884767" cy="6940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837467" y="3701999"/>
            <a:ext cx="996300" cy="73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1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1012034" y="3702001"/>
            <a:ext cx="884767" cy="689968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55;p23">
            <a:extLst>
              <a:ext uri="{FF2B5EF4-FFF2-40B4-BE49-F238E27FC236}">
                <a16:creationId xmlns:a16="http://schemas.microsoft.com/office/drawing/2014/main" id="{30AD9743-FFD4-D642-88F8-7E763337D156}"/>
              </a:ext>
            </a:extLst>
          </p:cNvPr>
          <p:cNvSpPr txBox="1"/>
          <p:nvPr/>
        </p:nvSpPr>
        <p:spPr>
          <a:xfrm>
            <a:off x="1966311" y="7420966"/>
            <a:ext cx="8751308" cy="3142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14000" dirty="0">
                <a:solidFill>
                  <a:srgbClr val="B7B7B7"/>
                </a:solidFill>
                <a:latin typeface="Proxima Nova"/>
                <a:ea typeface="Proxima Nova"/>
                <a:cs typeface="Proxima Nova"/>
                <a:sym typeface="Proxima Nova"/>
              </a:rPr>
              <a:t>HANDOUT</a:t>
            </a:r>
            <a:endParaRPr sz="14000" dirty="0">
              <a:solidFill>
                <a:srgbClr val="B7B7B7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  <p:extLst>
      <p:ext uri="{BB962C8B-B14F-4D97-AF65-F5344CB8AC3E}">
        <p14:creationId xmlns:p14="http://schemas.microsoft.com/office/powerpoint/2010/main" val="531088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7"/>
          <p:cNvSpPr txBox="1">
            <a:spLocks noGrp="1"/>
          </p:cNvSpPr>
          <p:nvPr>
            <p:ph type="title"/>
          </p:nvPr>
        </p:nvSpPr>
        <p:spPr>
          <a:xfrm>
            <a:off x="283900" y="38333"/>
            <a:ext cx="11360800" cy="366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ctr"/>
            <a:r>
              <a:rPr lang="en" sz="2400" b="1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Workshop Worksheet: S.W.O.T.: My HR’s Strategic capabilities </a:t>
            </a:r>
            <a:endParaRPr sz="2400" b="1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8" name="Google Shape;98;p17"/>
          <p:cNvSpPr txBox="1">
            <a:spLocks noGrp="1"/>
          </p:cNvSpPr>
          <p:nvPr>
            <p:ph type="body" idx="1"/>
          </p:nvPr>
        </p:nvSpPr>
        <p:spPr>
          <a:xfrm>
            <a:off x="152167" y="555567"/>
            <a:ext cx="5738800" cy="2995600"/>
          </a:xfrm>
          <a:prstGeom prst="rect">
            <a:avLst/>
          </a:prstGeom>
          <a:solidFill>
            <a:srgbClr val="FCE5CD"/>
          </a:solidFill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lnSpc>
                <a:spcPct val="110000"/>
              </a:lnSpc>
              <a:spcBef>
                <a:spcPts val="2000"/>
              </a:spcBef>
              <a:buClr>
                <a:srgbClr val="000000"/>
              </a:buClr>
              <a:buSzPts val="1100"/>
              <a:buNone/>
            </a:pPr>
            <a:r>
              <a:rPr lang="en" b="1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Strengths (internal)  </a:t>
            </a:r>
            <a:endParaRPr sz="1200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spcBef>
                <a:spcPts val="1067"/>
              </a:spcBef>
              <a:spcAft>
                <a:spcPts val="2133"/>
              </a:spcAft>
              <a:buNone/>
            </a:pPr>
            <a:endParaRPr/>
          </a:p>
        </p:txBody>
      </p:sp>
      <p:sp>
        <p:nvSpPr>
          <p:cNvPr id="99" name="Google Shape;99;p17"/>
          <p:cNvSpPr txBox="1">
            <a:spLocks noGrp="1"/>
          </p:cNvSpPr>
          <p:nvPr>
            <p:ph type="body" idx="1"/>
          </p:nvPr>
        </p:nvSpPr>
        <p:spPr>
          <a:xfrm>
            <a:off x="6096000" y="555567"/>
            <a:ext cx="5834800" cy="2995600"/>
          </a:xfrm>
          <a:prstGeom prst="rect">
            <a:avLst/>
          </a:prstGeom>
          <a:solidFill>
            <a:srgbClr val="FFF2CC"/>
          </a:solidFill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lnSpc>
                <a:spcPct val="110000"/>
              </a:lnSpc>
              <a:spcBef>
                <a:spcPts val="2000"/>
              </a:spcBef>
              <a:buClr>
                <a:srgbClr val="000000"/>
              </a:buClr>
              <a:buSzPts val="1100"/>
              <a:buNone/>
            </a:pPr>
            <a:r>
              <a:rPr lang="en" b="1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Weaknesses (internal)  </a:t>
            </a:r>
            <a:endParaRPr sz="1400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spcBef>
                <a:spcPts val="1067"/>
              </a:spcBef>
              <a:spcAft>
                <a:spcPts val="2133"/>
              </a:spcAft>
              <a:buNone/>
            </a:pPr>
            <a:endParaRPr/>
          </a:p>
        </p:txBody>
      </p:sp>
      <p:sp>
        <p:nvSpPr>
          <p:cNvPr id="100" name="Google Shape;100;p17"/>
          <p:cNvSpPr txBox="1">
            <a:spLocks noGrp="1"/>
          </p:cNvSpPr>
          <p:nvPr>
            <p:ph type="body" idx="1"/>
          </p:nvPr>
        </p:nvSpPr>
        <p:spPr>
          <a:xfrm>
            <a:off x="152167" y="3702000"/>
            <a:ext cx="5681600" cy="3099600"/>
          </a:xfrm>
          <a:prstGeom prst="rect">
            <a:avLst/>
          </a:prstGeom>
          <a:solidFill>
            <a:srgbClr val="CFE2F3"/>
          </a:solidFill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lnSpc>
                <a:spcPct val="110000"/>
              </a:lnSpc>
              <a:spcBef>
                <a:spcPts val="2000"/>
              </a:spcBef>
              <a:buClr>
                <a:srgbClr val="000000"/>
              </a:buClr>
              <a:buSzPts val="1100"/>
              <a:buNone/>
            </a:pPr>
            <a:r>
              <a:rPr lang="en" b="1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Opportunities (external)</a:t>
            </a:r>
            <a:endParaRPr sz="1400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>
              <a:spcBef>
                <a:spcPts val="1067"/>
              </a:spcBef>
              <a:buNone/>
            </a:pPr>
            <a:endParaRPr sz="1400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spcBef>
                <a:spcPts val="1067"/>
              </a:spcBef>
              <a:spcAft>
                <a:spcPts val="2133"/>
              </a:spcAft>
              <a:buNone/>
            </a:pPr>
            <a:endParaRPr/>
          </a:p>
        </p:txBody>
      </p:sp>
      <p:sp>
        <p:nvSpPr>
          <p:cNvPr id="101" name="Google Shape;101;p17"/>
          <p:cNvSpPr txBox="1">
            <a:spLocks noGrp="1"/>
          </p:cNvSpPr>
          <p:nvPr>
            <p:ph type="body" idx="1"/>
          </p:nvPr>
        </p:nvSpPr>
        <p:spPr>
          <a:xfrm>
            <a:off x="6096000" y="3702000"/>
            <a:ext cx="5834800" cy="3099600"/>
          </a:xfrm>
          <a:prstGeom prst="rect">
            <a:avLst/>
          </a:prstGeom>
          <a:solidFill>
            <a:srgbClr val="D9D2E9"/>
          </a:solidFill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lnSpc>
                <a:spcPct val="110000"/>
              </a:lnSpc>
              <a:spcBef>
                <a:spcPts val="2000"/>
              </a:spcBef>
              <a:spcAft>
                <a:spcPts val="1067"/>
              </a:spcAft>
              <a:buClr>
                <a:srgbClr val="000000"/>
              </a:buClr>
              <a:buSzPts val="1100"/>
              <a:buNone/>
            </a:pPr>
            <a:r>
              <a:rPr lang="en" b="1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Threats (external) 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872478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n" u="sng" dirty="0">
                <a:solidFill>
                  <a:srgbClr val="DD7E6B"/>
                </a:solidFill>
                <a:hlinkClick r:id="rId3"/>
              </a:rPr>
              <a:t>S.W.O.T</a:t>
            </a:r>
            <a:r>
              <a:rPr lang="en" dirty="0">
                <a:solidFill>
                  <a:srgbClr val="DD7E6B"/>
                </a:solidFill>
              </a:rPr>
              <a:t>.</a:t>
            </a:r>
            <a:endParaRPr dirty="0">
              <a:solidFill>
                <a:srgbClr val="DD7E6B"/>
              </a:solidFill>
            </a:endParaRPr>
          </a:p>
        </p:txBody>
      </p:sp>
      <p:pic>
        <p:nvPicPr>
          <p:cNvPr id="133" name="Google Shape;133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35100" y="1580000"/>
            <a:ext cx="5753667" cy="44684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645234" y="1"/>
            <a:ext cx="1546756" cy="8461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1178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Google Shape;14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06301" y="-327499"/>
            <a:ext cx="5979433" cy="7185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79;p14">
            <a:extLst>
              <a:ext uri="{FF2B5EF4-FFF2-40B4-BE49-F238E27FC236}">
                <a16:creationId xmlns:a16="http://schemas.microsoft.com/office/drawing/2014/main" id="{1A484928-673C-5948-8B7C-7CA42DA41F27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666499" y="1"/>
            <a:ext cx="1546756" cy="8461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61523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911</TotalTime>
  <Words>849</Words>
  <Application>Microsoft Office PowerPoint</Application>
  <PresentationFormat>Widescreen</PresentationFormat>
  <Paragraphs>129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Caveat</vt:lpstr>
      <vt:lpstr>Montserrat</vt:lpstr>
      <vt:lpstr>Proxima Nova</vt:lpstr>
      <vt:lpstr>Roboto</vt:lpstr>
      <vt:lpstr>Office Theme</vt:lpstr>
      <vt:lpstr>HR Strategic Planning Workshop</vt:lpstr>
      <vt:lpstr>Learning Journey</vt:lpstr>
      <vt:lpstr>PowerPoint Presentation</vt:lpstr>
      <vt:lpstr>Agenda </vt:lpstr>
      <vt:lpstr>Workshop Handout: S.W.O.T. Analysis Job Aid</vt:lpstr>
      <vt:lpstr>Workshop SWOT Example:  Strategic Capability of HR Dept @  ABC</vt:lpstr>
      <vt:lpstr>Workshop Worksheet: S.W.O.T.: My HR’s Strategic capabilities </vt:lpstr>
      <vt:lpstr>S.W.O.T.</vt:lpstr>
      <vt:lpstr>PowerPoint Presentation</vt:lpstr>
      <vt:lpstr>Time to Analyze with T.O.W.S.</vt:lpstr>
      <vt:lpstr>T.O.WS. EXAMPLE </vt:lpstr>
      <vt:lpstr>WORKSHOP HANDOUT:  T.O.WS. of “my HR’s Strategic Capabilities” </vt:lpstr>
      <vt:lpstr>PowerPoint Presentation</vt:lpstr>
      <vt:lpstr>HR Strategic Planning Workshop Recap</vt:lpstr>
      <vt:lpstr>HR Strategic Planning Workshop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 Greene</dc:creator>
  <cp:lastModifiedBy>Katie Quackenbush</cp:lastModifiedBy>
  <cp:revision>148</cp:revision>
  <cp:lastPrinted>2019-06-12T10:37:08Z</cp:lastPrinted>
  <dcterms:created xsi:type="dcterms:W3CDTF">2018-12-05T23:19:28Z</dcterms:created>
  <dcterms:modified xsi:type="dcterms:W3CDTF">2019-06-13T23:35:28Z</dcterms:modified>
</cp:coreProperties>
</file>