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handoutMasterIdLst>
    <p:handoutMasterId r:id="rId38"/>
  </p:handoutMasterIdLst>
  <p:sldIdLst>
    <p:sldId id="256" r:id="rId2"/>
    <p:sldId id="299" r:id="rId3"/>
    <p:sldId id="300" r:id="rId4"/>
    <p:sldId id="306" r:id="rId5"/>
    <p:sldId id="309" r:id="rId6"/>
    <p:sldId id="327" r:id="rId7"/>
    <p:sldId id="301" r:id="rId8"/>
    <p:sldId id="331" r:id="rId9"/>
    <p:sldId id="310" r:id="rId10"/>
    <p:sldId id="329" r:id="rId11"/>
    <p:sldId id="302" r:id="rId12"/>
    <p:sldId id="317" r:id="rId13"/>
    <p:sldId id="325" r:id="rId14"/>
    <p:sldId id="311" r:id="rId15"/>
    <p:sldId id="326" r:id="rId16"/>
    <p:sldId id="330" r:id="rId17"/>
    <p:sldId id="332" r:id="rId18"/>
    <p:sldId id="319" r:id="rId19"/>
    <p:sldId id="320" r:id="rId20"/>
    <p:sldId id="312" r:id="rId21"/>
    <p:sldId id="321" r:id="rId22"/>
    <p:sldId id="318" r:id="rId23"/>
    <p:sldId id="313" r:id="rId24"/>
    <p:sldId id="323" r:id="rId25"/>
    <p:sldId id="303" r:id="rId26"/>
    <p:sldId id="315" r:id="rId27"/>
    <p:sldId id="316" r:id="rId28"/>
    <p:sldId id="304" r:id="rId29"/>
    <p:sldId id="322" r:id="rId30"/>
    <p:sldId id="333" r:id="rId31"/>
    <p:sldId id="305" r:id="rId32"/>
    <p:sldId id="314" r:id="rId33"/>
    <p:sldId id="334" r:id="rId34"/>
    <p:sldId id="335" r:id="rId35"/>
    <p:sldId id="271"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7" autoAdjust="0"/>
    <p:restoredTop sz="60984" autoAdjust="0"/>
  </p:normalViewPr>
  <p:slideViewPr>
    <p:cSldViewPr>
      <p:cViewPr varScale="1">
        <p:scale>
          <a:sx n="52" d="100"/>
          <a:sy n="52" d="100"/>
        </p:scale>
        <p:origin x="-2366" y="-96"/>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80"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FY 2018 Charges</c:v>
                </c:pt>
              </c:strCache>
            </c:strRef>
          </c:tx>
          <c:dLbls>
            <c:showVal val="1"/>
          </c:dLbls>
          <c:cat>
            <c:strRef>
              <c:f>Sheet1!$A$2:$A$11</c:f>
              <c:strCache>
                <c:ptCount val="10"/>
                <c:pt idx="0">
                  <c:v>Retaliation</c:v>
                </c:pt>
                <c:pt idx="1">
                  <c:v>Sex</c:v>
                </c:pt>
                <c:pt idx="2">
                  <c:v>Disability</c:v>
                </c:pt>
                <c:pt idx="3">
                  <c:v>Race</c:v>
                </c:pt>
                <c:pt idx="4">
                  <c:v>Age</c:v>
                </c:pt>
                <c:pt idx="5">
                  <c:v>Nat'l Org.</c:v>
                </c:pt>
                <c:pt idx="6">
                  <c:v>Color</c:v>
                </c:pt>
                <c:pt idx="7">
                  <c:v>Religion</c:v>
                </c:pt>
                <c:pt idx="8">
                  <c:v>EPA</c:v>
                </c:pt>
                <c:pt idx="9">
                  <c:v>GINA</c:v>
                </c:pt>
              </c:strCache>
            </c:strRef>
          </c:cat>
          <c:val>
            <c:numRef>
              <c:f>Sheet1!$B$2:$B$11</c:f>
              <c:numCache>
                <c:formatCode>General</c:formatCode>
                <c:ptCount val="10"/>
                <c:pt idx="0">
                  <c:v>39469</c:v>
                </c:pt>
                <c:pt idx="1">
                  <c:v>24655</c:v>
                </c:pt>
                <c:pt idx="2">
                  <c:v>24605</c:v>
                </c:pt>
                <c:pt idx="3">
                  <c:v>24600</c:v>
                </c:pt>
                <c:pt idx="4">
                  <c:v>16911</c:v>
                </c:pt>
                <c:pt idx="5">
                  <c:v>7106</c:v>
                </c:pt>
                <c:pt idx="6">
                  <c:v>3166</c:v>
                </c:pt>
                <c:pt idx="7">
                  <c:v>2859</c:v>
                </c:pt>
                <c:pt idx="8">
                  <c:v>1066</c:v>
                </c:pt>
                <c:pt idx="9">
                  <c:v>220</c:v>
                </c:pt>
              </c:numCache>
            </c:numRef>
          </c:val>
        </c:ser>
        <c:dLbls>
          <c:showVal val="1"/>
        </c:dLbls>
        <c:gapWidth val="75"/>
        <c:axId val="69842432"/>
        <c:axId val="69843968"/>
      </c:barChart>
      <c:catAx>
        <c:axId val="69842432"/>
        <c:scaling>
          <c:orientation val="minMax"/>
        </c:scaling>
        <c:axPos val="b"/>
        <c:majorTickMark val="none"/>
        <c:tickLblPos val="nextTo"/>
        <c:crossAx val="69843968"/>
        <c:crosses val="autoZero"/>
        <c:auto val="1"/>
        <c:lblAlgn val="ctr"/>
        <c:lblOffset val="100"/>
      </c:catAx>
      <c:valAx>
        <c:axId val="69843968"/>
        <c:scaling>
          <c:orientation val="minMax"/>
        </c:scaling>
        <c:delete val="1"/>
        <c:axPos val="l"/>
        <c:numFmt formatCode="General" sourceLinked="1"/>
        <c:majorTickMark val="none"/>
        <c:tickLblPos val="nextTo"/>
        <c:crossAx val="69842432"/>
        <c:crosses val="autoZero"/>
        <c:crossBetween val="between"/>
      </c:valAx>
    </c:plotArea>
    <c:legend>
      <c:legendPos val="b"/>
      <c:layout/>
    </c:legend>
    <c:plotVisOnly val="1"/>
    <c:dispBlanksAs val="gap"/>
  </c:chart>
  <c:txPr>
    <a:bodyPr/>
    <a:lstStyle/>
    <a:p>
      <a:pPr>
        <a:defRPr sz="105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92C24-B3E7-4A00-8D97-86B6909475CF}" type="doc">
      <dgm:prSet loTypeId="urn:microsoft.com/office/officeart/2005/8/layout/arrow2" loCatId="process" qsTypeId="urn:microsoft.com/office/officeart/2005/8/quickstyle/simple1" qsCatId="simple" csTypeId="urn:microsoft.com/office/officeart/2005/8/colors/accent2_4" csCatId="accent2" phldr="1"/>
      <dgm:spPr/>
    </dgm:pt>
    <dgm:pt modelId="{CBC4F196-22F0-42B3-BA47-91731E5256BD}">
      <dgm:prSet phldrT="[Text]"/>
      <dgm:spPr/>
      <dgm:t>
        <a:bodyPr/>
        <a:lstStyle/>
        <a:p>
          <a:r>
            <a:rPr lang="en-US" dirty="0" smtClean="0"/>
            <a:t>$11</a:t>
          </a:r>
          <a:endParaRPr lang="en-US" dirty="0"/>
        </a:p>
      </dgm:t>
    </dgm:pt>
    <dgm:pt modelId="{D37C91D9-D2FD-4B3E-B330-19267B2D70CC}" type="parTrans" cxnId="{8A2E0B6A-31FD-476E-AE2F-C6589F787701}">
      <dgm:prSet/>
      <dgm:spPr/>
      <dgm:t>
        <a:bodyPr/>
        <a:lstStyle/>
        <a:p>
          <a:endParaRPr lang="en-US"/>
        </a:p>
      </dgm:t>
    </dgm:pt>
    <dgm:pt modelId="{B652FCE8-87E2-4503-BB45-8CC0E978BD21}" type="sibTrans" cxnId="{8A2E0B6A-31FD-476E-AE2F-C6589F787701}">
      <dgm:prSet/>
      <dgm:spPr/>
      <dgm:t>
        <a:bodyPr/>
        <a:lstStyle/>
        <a:p>
          <a:endParaRPr lang="en-US"/>
        </a:p>
      </dgm:t>
    </dgm:pt>
    <dgm:pt modelId="{285229A4-9D45-4AF9-8841-B3EDDA2C8556}">
      <dgm:prSet phldrT="[Text]"/>
      <dgm:spPr/>
      <dgm:t>
        <a:bodyPr/>
        <a:lstStyle/>
        <a:p>
          <a:r>
            <a:rPr lang="en-US" dirty="0" smtClean="0"/>
            <a:t>$12</a:t>
          </a:r>
          <a:endParaRPr lang="en-US" dirty="0"/>
        </a:p>
      </dgm:t>
    </dgm:pt>
    <dgm:pt modelId="{C9D24B5F-C932-4499-9BFF-A98F6190BD4C}" type="parTrans" cxnId="{C4C82AE9-6961-48CC-9909-8C4A8CF5D919}">
      <dgm:prSet/>
      <dgm:spPr/>
      <dgm:t>
        <a:bodyPr/>
        <a:lstStyle/>
        <a:p>
          <a:endParaRPr lang="en-US"/>
        </a:p>
      </dgm:t>
    </dgm:pt>
    <dgm:pt modelId="{46960B33-3E60-444D-B0FC-1A8A06BD6BA1}" type="sibTrans" cxnId="{C4C82AE9-6961-48CC-9909-8C4A8CF5D919}">
      <dgm:prSet/>
      <dgm:spPr/>
      <dgm:t>
        <a:bodyPr/>
        <a:lstStyle/>
        <a:p>
          <a:endParaRPr lang="en-US"/>
        </a:p>
      </dgm:t>
    </dgm:pt>
    <dgm:pt modelId="{E661AE47-13CF-43CE-9908-01CDB1FF565B}">
      <dgm:prSet phldrT="[Text]"/>
      <dgm:spPr/>
      <dgm:t>
        <a:bodyPr/>
        <a:lstStyle/>
        <a:p>
          <a:r>
            <a:rPr lang="en-US" dirty="0" smtClean="0"/>
            <a:t>$13</a:t>
          </a:r>
          <a:endParaRPr lang="en-US" dirty="0"/>
        </a:p>
      </dgm:t>
    </dgm:pt>
    <dgm:pt modelId="{688394C4-FF16-46A0-9419-902206C1DAF9}" type="parTrans" cxnId="{5AA2402E-6C80-436F-9F5E-CED3DEBCDEFF}">
      <dgm:prSet/>
      <dgm:spPr/>
      <dgm:t>
        <a:bodyPr/>
        <a:lstStyle/>
        <a:p>
          <a:endParaRPr lang="en-US"/>
        </a:p>
      </dgm:t>
    </dgm:pt>
    <dgm:pt modelId="{722F2CC0-87EC-4EED-909D-6455F91FB0DD}" type="sibTrans" cxnId="{5AA2402E-6C80-436F-9F5E-CED3DEBCDEFF}">
      <dgm:prSet/>
      <dgm:spPr/>
      <dgm:t>
        <a:bodyPr/>
        <a:lstStyle/>
        <a:p>
          <a:endParaRPr lang="en-US"/>
        </a:p>
      </dgm:t>
    </dgm:pt>
    <dgm:pt modelId="{05556DCF-C7FD-4527-A0C6-442BE9997452}">
      <dgm:prSet phldrT="[Text]"/>
      <dgm:spPr/>
      <dgm:t>
        <a:bodyPr/>
        <a:lstStyle/>
        <a:p>
          <a:r>
            <a:rPr lang="en-US" dirty="0" smtClean="0"/>
            <a:t>$14</a:t>
          </a:r>
          <a:endParaRPr lang="en-US" dirty="0"/>
        </a:p>
      </dgm:t>
    </dgm:pt>
    <dgm:pt modelId="{1CE9D3FF-7FB4-4DC3-87C0-D4D80C42B46C}" type="parTrans" cxnId="{5006C801-3277-4259-8929-8E807F3D1BEB}">
      <dgm:prSet/>
      <dgm:spPr/>
      <dgm:t>
        <a:bodyPr/>
        <a:lstStyle/>
        <a:p>
          <a:endParaRPr lang="en-US"/>
        </a:p>
      </dgm:t>
    </dgm:pt>
    <dgm:pt modelId="{5D0AF4D9-1405-4DA1-947F-31D7698D937C}" type="sibTrans" cxnId="{5006C801-3277-4259-8929-8E807F3D1BEB}">
      <dgm:prSet/>
      <dgm:spPr/>
      <dgm:t>
        <a:bodyPr/>
        <a:lstStyle/>
        <a:p>
          <a:endParaRPr lang="en-US"/>
        </a:p>
      </dgm:t>
    </dgm:pt>
    <dgm:pt modelId="{49412188-A903-411C-A641-83B1AEFDE8A8}">
      <dgm:prSet phldrT="[Text]"/>
      <dgm:spPr/>
      <dgm:t>
        <a:bodyPr/>
        <a:lstStyle/>
        <a:p>
          <a:r>
            <a:rPr lang="en-US" dirty="0" smtClean="0"/>
            <a:t>$15</a:t>
          </a:r>
          <a:endParaRPr lang="en-US" dirty="0"/>
        </a:p>
      </dgm:t>
    </dgm:pt>
    <dgm:pt modelId="{0C03D075-FDE3-4AF5-AE8D-AA4907335F1B}" type="parTrans" cxnId="{5B9BCF34-7EF3-4C61-85AB-70893D79CF33}">
      <dgm:prSet/>
      <dgm:spPr/>
      <dgm:t>
        <a:bodyPr/>
        <a:lstStyle/>
        <a:p>
          <a:endParaRPr lang="en-US"/>
        </a:p>
      </dgm:t>
    </dgm:pt>
    <dgm:pt modelId="{BE3F2983-AEBF-4A9D-B19E-CCFD932C607F}" type="sibTrans" cxnId="{5B9BCF34-7EF3-4C61-85AB-70893D79CF33}">
      <dgm:prSet/>
      <dgm:spPr/>
      <dgm:t>
        <a:bodyPr/>
        <a:lstStyle/>
        <a:p>
          <a:endParaRPr lang="en-US"/>
        </a:p>
      </dgm:t>
    </dgm:pt>
    <dgm:pt modelId="{F69905F3-47A5-42E3-AEE1-0790857F3D52}" type="pres">
      <dgm:prSet presAssocID="{66692C24-B3E7-4A00-8D97-86B6909475CF}" presName="arrowDiagram" presStyleCnt="0">
        <dgm:presLayoutVars>
          <dgm:chMax val="5"/>
          <dgm:dir/>
          <dgm:resizeHandles val="exact"/>
        </dgm:presLayoutVars>
      </dgm:prSet>
      <dgm:spPr/>
    </dgm:pt>
    <dgm:pt modelId="{872BBA49-C225-4A69-A7E8-2065E0F49A47}" type="pres">
      <dgm:prSet presAssocID="{66692C24-B3E7-4A00-8D97-86B6909475CF}" presName="arrow" presStyleLbl="bgShp" presStyleIdx="0" presStyleCnt="1" custLinFactNeighborX="54573" custLinFactNeighborY="-80488"/>
      <dgm:spPr/>
    </dgm:pt>
    <dgm:pt modelId="{ED8CA275-647B-4AD0-AEFD-675DD98FCDD9}" type="pres">
      <dgm:prSet presAssocID="{66692C24-B3E7-4A00-8D97-86B6909475CF}" presName="arrowDiagram5" presStyleCnt="0"/>
      <dgm:spPr/>
    </dgm:pt>
    <dgm:pt modelId="{A27546A6-ABBF-4C3C-AC2C-D50046A821A1}" type="pres">
      <dgm:prSet presAssocID="{CBC4F196-22F0-42B3-BA47-91731E5256BD}" presName="bullet5a" presStyleLbl="node1" presStyleIdx="0" presStyleCnt="5"/>
      <dgm:spPr/>
    </dgm:pt>
    <dgm:pt modelId="{D88A0EFF-FF9C-43D8-AC5E-95C580AC9D79}" type="pres">
      <dgm:prSet presAssocID="{CBC4F196-22F0-42B3-BA47-91731E5256BD}" presName="textBox5a" presStyleLbl="revTx" presStyleIdx="0" presStyleCnt="5">
        <dgm:presLayoutVars>
          <dgm:bulletEnabled val="1"/>
        </dgm:presLayoutVars>
      </dgm:prSet>
      <dgm:spPr/>
      <dgm:t>
        <a:bodyPr/>
        <a:lstStyle/>
        <a:p>
          <a:endParaRPr lang="en-US"/>
        </a:p>
      </dgm:t>
    </dgm:pt>
    <dgm:pt modelId="{D4E80783-8045-411A-A6B3-BAE284EADC70}" type="pres">
      <dgm:prSet presAssocID="{285229A4-9D45-4AF9-8841-B3EDDA2C8556}" presName="bullet5b" presStyleLbl="node1" presStyleIdx="1" presStyleCnt="5"/>
      <dgm:spPr/>
    </dgm:pt>
    <dgm:pt modelId="{F64C368E-A7E9-499A-BF29-1B99DDC534DD}" type="pres">
      <dgm:prSet presAssocID="{285229A4-9D45-4AF9-8841-B3EDDA2C8556}" presName="textBox5b" presStyleLbl="revTx" presStyleIdx="1" presStyleCnt="5">
        <dgm:presLayoutVars>
          <dgm:bulletEnabled val="1"/>
        </dgm:presLayoutVars>
      </dgm:prSet>
      <dgm:spPr/>
      <dgm:t>
        <a:bodyPr/>
        <a:lstStyle/>
        <a:p>
          <a:endParaRPr lang="en-US"/>
        </a:p>
      </dgm:t>
    </dgm:pt>
    <dgm:pt modelId="{EE3B8320-6BB0-4024-AF0E-6D8776E17C78}" type="pres">
      <dgm:prSet presAssocID="{E661AE47-13CF-43CE-9908-01CDB1FF565B}" presName="bullet5c" presStyleLbl="node1" presStyleIdx="2" presStyleCnt="5"/>
      <dgm:spPr/>
    </dgm:pt>
    <dgm:pt modelId="{DF385D8E-A87D-4F4D-88FA-CC742D146AED}" type="pres">
      <dgm:prSet presAssocID="{E661AE47-13CF-43CE-9908-01CDB1FF565B}" presName="textBox5c" presStyleLbl="revTx" presStyleIdx="2" presStyleCnt="5">
        <dgm:presLayoutVars>
          <dgm:bulletEnabled val="1"/>
        </dgm:presLayoutVars>
      </dgm:prSet>
      <dgm:spPr/>
      <dgm:t>
        <a:bodyPr/>
        <a:lstStyle/>
        <a:p>
          <a:endParaRPr lang="en-US"/>
        </a:p>
      </dgm:t>
    </dgm:pt>
    <dgm:pt modelId="{77271C83-881B-46C6-BED1-61B42F7848F1}" type="pres">
      <dgm:prSet presAssocID="{05556DCF-C7FD-4527-A0C6-442BE9997452}" presName="bullet5d" presStyleLbl="node1" presStyleIdx="3" presStyleCnt="5"/>
      <dgm:spPr/>
    </dgm:pt>
    <dgm:pt modelId="{C23F57FC-9210-45EF-8137-E610F921AEBA}" type="pres">
      <dgm:prSet presAssocID="{05556DCF-C7FD-4527-A0C6-442BE9997452}" presName="textBox5d" presStyleLbl="revTx" presStyleIdx="3" presStyleCnt="5">
        <dgm:presLayoutVars>
          <dgm:bulletEnabled val="1"/>
        </dgm:presLayoutVars>
      </dgm:prSet>
      <dgm:spPr/>
      <dgm:t>
        <a:bodyPr/>
        <a:lstStyle/>
        <a:p>
          <a:endParaRPr lang="en-US"/>
        </a:p>
      </dgm:t>
    </dgm:pt>
    <dgm:pt modelId="{262F4661-0A8E-4A50-8778-77FBB9144707}" type="pres">
      <dgm:prSet presAssocID="{49412188-A903-411C-A641-83B1AEFDE8A8}" presName="bullet5e" presStyleLbl="node1" presStyleIdx="4" presStyleCnt="5"/>
      <dgm:spPr/>
    </dgm:pt>
    <dgm:pt modelId="{4C87B075-0E9E-479E-850C-6EC4431329B6}" type="pres">
      <dgm:prSet presAssocID="{49412188-A903-411C-A641-83B1AEFDE8A8}" presName="textBox5e" presStyleLbl="revTx" presStyleIdx="4" presStyleCnt="5">
        <dgm:presLayoutVars>
          <dgm:bulletEnabled val="1"/>
        </dgm:presLayoutVars>
      </dgm:prSet>
      <dgm:spPr/>
      <dgm:t>
        <a:bodyPr/>
        <a:lstStyle/>
        <a:p>
          <a:endParaRPr lang="en-US"/>
        </a:p>
      </dgm:t>
    </dgm:pt>
  </dgm:ptLst>
  <dgm:cxnLst>
    <dgm:cxn modelId="{B08F6534-0C6C-4A8C-AC11-68C7D1D7E39A}" type="presOf" srcId="{66692C24-B3E7-4A00-8D97-86B6909475CF}" destId="{F69905F3-47A5-42E3-AEE1-0790857F3D52}" srcOrd="0" destOrd="0" presId="urn:microsoft.com/office/officeart/2005/8/layout/arrow2"/>
    <dgm:cxn modelId="{8A2E0B6A-31FD-476E-AE2F-C6589F787701}" srcId="{66692C24-B3E7-4A00-8D97-86B6909475CF}" destId="{CBC4F196-22F0-42B3-BA47-91731E5256BD}" srcOrd="0" destOrd="0" parTransId="{D37C91D9-D2FD-4B3E-B330-19267B2D70CC}" sibTransId="{B652FCE8-87E2-4503-BB45-8CC0E978BD21}"/>
    <dgm:cxn modelId="{D1807AF8-F06F-47E9-8925-879330F1E713}" type="presOf" srcId="{05556DCF-C7FD-4527-A0C6-442BE9997452}" destId="{C23F57FC-9210-45EF-8137-E610F921AEBA}" srcOrd="0" destOrd="0" presId="urn:microsoft.com/office/officeart/2005/8/layout/arrow2"/>
    <dgm:cxn modelId="{FBE3C9AC-3569-451F-8A7E-01A5865EC7F3}" type="presOf" srcId="{49412188-A903-411C-A641-83B1AEFDE8A8}" destId="{4C87B075-0E9E-479E-850C-6EC4431329B6}" srcOrd="0" destOrd="0" presId="urn:microsoft.com/office/officeart/2005/8/layout/arrow2"/>
    <dgm:cxn modelId="{C150CA45-521F-4219-AD2A-73DBA4267AF1}" type="presOf" srcId="{CBC4F196-22F0-42B3-BA47-91731E5256BD}" destId="{D88A0EFF-FF9C-43D8-AC5E-95C580AC9D79}" srcOrd="0" destOrd="0" presId="urn:microsoft.com/office/officeart/2005/8/layout/arrow2"/>
    <dgm:cxn modelId="{5006C801-3277-4259-8929-8E807F3D1BEB}" srcId="{66692C24-B3E7-4A00-8D97-86B6909475CF}" destId="{05556DCF-C7FD-4527-A0C6-442BE9997452}" srcOrd="3" destOrd="0" parTransId="{1CE9D3FF-7FB4-4DC3-87C0-D4D80C42B46C}" sibTransId="{5D0AF4D9-1405-4DA1-947F-31D7698D937C}"/>
    <dgm:cxn modelId="{5AA2402E-6C80-436F-9F5E-CED3DEBCDEFF}" srcId="{66692C24-B3E7-4A00-8D97-86B6909475CF}" destId="{E661AE47-13CF-43CE-9908-01CDB1FF565B}" srcOrd="2" destOrd="0" parTransId="{688394C4-FF16-46A0-9419-902206C1DAF9}" sibTransId="{722F2CC0-87EC-4EED-909D-6455F91FB0DD}"/>
    <dgm:cxn modelId="{DF87C4A7-1398-4F59-8470-93988AE8BCEF}" type="presOf" srcId="{E661AE47-13CF-43CE-9908-01CDB1FF565B}" destId="{DF385D8E-A87D-4F4D-88FA-CC742D146AED}" srcOrd="0" destOrd="0" presId="urn:microsoft.com/office/officeart/2005/8/layout/arrow2"/>
    <dgm:cxn modelId="{77447AA7-52C4-43A5-9EFD-62389AD5EB3E}" type="presOf" srcId="{285229A4-9D45-4AF9-8841-B3EDDA2C8556}" destId="{F64C368E-A7E9-499A-BF29-1B99DDC534DD}" srcOrd="0" destOrd="0" presId="urn:microsoft.com/office/officeart/2005/8/layout/arrow2"/>
    <dgm:cxn modelId="{5B9BCF34-7EF3-4C61-85AB-70893D79CF33}" srcId="{66692C24-B3E7-4A00-8D97-86B6909475CF}" destId="{49412188-A903-411C-A641-83B1AEFDE8A8}" srcOrd="4" destOrd="0" parTransId="{0C03D075-FDE3-4AF5-AE8D-AA4907335F1B}" sibTransId="{BE3F2983-AEBF-4A9D-B19E-CCFD932C607F}"/>
    <dgm:cxn modelId="{C4C82AE9-6961-48CC-9909-8C4A8CF5D919}" srcId="{66692C24-B3E7-4A00-8D97-86B6909475CF}" destId="{285229A4-9D45-4AF9-8841-B3EDDA2C8556}" srcOrd="1" destOrd="0" parTransId="{C9D24B5F-C932-4499-9BFF-A98F6190BD4C}" sibTransId="{46960B33-3E60-444D-B0FC-1A8A06BD6BA1}"/>
    <dgm:cxn modelId="{D115E81B-7D82-4ACD-8E94-1AAE4279BFD0}" type="presParOf" srcId="{F69905F3-47A5-42E3-AEE1-0790857F3D52}" destId="{872BBA49-C225-4A69-A7E8-2065E0F49A47}" srcOrd="0" destOrd="0" presId="urn:microsoft.com/office/officeart/2005/8/layout/arrow2"/>
    <dgm:cxn modelId="{3CF9E58A-D24A-4FA8-9EAD-3A6CAD2F6C21}" type="presParOf" srcId="{F69905F3-47A5-42E3-AEE1-0790857F3D52}" destId="{ED8CA275-647B-4AD0-AEFD-675DD98FCDD9}" srcOrd="1" destOrd="0" presId="urn:microsoft.com/office/officeart/2005/8/layout/arrow2"/>
    <dgm:cxn modelId="{260A9115-CF56-451C-B7D9-D477E83BB940}" type="presParOf" srcId="{ED8CA275-647B-4AD0-AEFD-675DD98FCDD9}" destId="{A27546A6-ABBF-4C3C-AC2C-D50046A821A1}" srcOrd="0" destOrd="0" presId="urn:microsoft.com/office/officeart/2005/8/layout/arrow2"/>
    <dgm:cxn modelId="{EF556B00-D45B-4FA7-982E-1CA5532282E4}" type="presParOf" srcId="{ED8CA275-647B-4AD0-AEFD-675DD98FCDD9}" destId="{D88A0EFF-FF9C-43D8-AC5E-95C580AC9D79}" srcOrd="1" destOrd="0" presId="urn:microsoft.com/office/officeart/2005/8/layout/arrow2"/>
    <dgm:cxn modelId="{E001156B-132C-4C0F-B565-C6C68BE0AE04}" type="presParOf" srcId="{ED8CA275-647B-4AD0-AEFD-675DD98FCDD9}" destId="{D4E80783-8045-411A-A6B3-BAE284EADC70}" srcOrd="2" destOrd="0" presId="urn:microsoft.com/office/officeart/2005/8/layout/arrow2"/>
    <dgm:cxn modelId="{41F485D3-C00F-44A5-9C35-4777D9D76F0C}" type="presParOf" srcId="{ED8CA275-647B-4AD0-AEFD-675DD98FCDD9}" destId="{F64C368E-A7E9-499A-BF29-1B99DDC534DD}" srcOrd="3" destOrd="0" presId="urn:microsoft.com/office/officeart/2005/8/layout/arrow2"/>
    <dgm:cxn modelId="{E5B152A2-A1E9-4F02-B3EA-E77429CDDB9D}" type="presParOf" srcId="{ED8CA275-647B-4AD0-AEFD-675DD98FCDD9}" destId="{EE3B8320-6BB0-4024-AF0E-6D8776E17C78}" srcOrd="4" destOrd="0" presId="urn:microsoft.com/office/officeart/2005/8/layout/arrow2"/>
    <dgm:cxn modelId="{052A6A92-D530-43A7-9214-A3A6138383D8}" type="presParOf" srcId="{ED8CA275-647B-4AD0-AEFD-675DD98FCDD9}" destId="{DF385D8E-A87D-4F4D-88FA-CC742D146AED}" srcOrd="5" destOrd="0" presId="urn:microsoft.com/office/officeart/2005/8/layout/arrow2"/>
    <dgm:cxn modelId="{4049DC56-A8A1-463B-AF34-DB2B1EEEB7DD}" type="presParOf" srcId="{ED8CA275-647B-4AD0-AEFD-675DD98FCDD9}" destId="{77271C83-881B-46C6-BED1-61B42F7848F1}" srcOrd="6" destOrd="0" presId="urn:microsoft.com/office/officeart/2005/8/layout/arrow2"/>
    <dgm:cxn modelId="{36B37BB2-3A03-42E9-8DDA-1E328331A683}" type="presParOf" srcId="{ED8CA275-647B-4AD0-AEFD-675DD98FCDD9}" destId="{C23F57FC-9210-45EF-8137-E610F921AEBA}" srcOrd="7" destOrd="0" presId="urn:microsoft.com/office/officeart/2005/8/layout/arrow2"/>
    <dgm:cxn modelId="{E77B02BB-7BD2-4D8A-8490-8BDC2DA1F6AB}" type="presParOf" srcId="{ED8CA275-647B-4AD0-AEFD-675DD98FCDD9}" destId="{262F4661-0A8E-4A50-8778-77FBB9144707}" srcOrd="8" destOrd="0" presId="urn:microsoft.com/office/officeart/2005/8/layout/arrow2"/>
    <dgm:cxn modelId="{3270803B-F4C0-4438-8A9A-D097525E26C9}" type="presParOf" srcId="{ED8CA275-647B-4AD0-AEFD-675DD98FCDD9}" destId="{4C87B075-0E9E-479E-850C-6EC4431329B6}"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BBA49-C225-4A69-A7E8-2065E0F49A47}">
      <dsp:nvSpPr>
        <dsp:cNvPr id="0" name=""/>
        <dsp:cNvSpPr/>
      </dsp:nvSpPr>
      <dsp:spPr>
        <a:xfrm>
          <a:off x="579119" y="0"/>
          <a:ext cx="4145280" cy="2590800"/>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546A6-ABBF-4C3C-AC2C-D50046A821A1}">
      <dsp:nvSpPr>
        <dsp:cNvPr id="0" name=""/>
        <dsp:cNvSpPr/>
      </dsp:nvSpPr>
      <dsp:spPr>
        <a:xfrm>
          <a:off x="697870" y="1926518"/>
          <a:ext cx="95341" cy="95341"/>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A0EFF-FF9C-43D8-AC5E-95C580AC9D79}">
      <dsp:nvSpPr>
        <dsp:cNvPr id="0" name=""/>
        <dsp:cNvSpPr/>
      </dsp:nvSpPr>
      <dsp:spPr>
        <a:xfrm>
          <a:off x="745540" y="1974189"/>
          <a:ext cx="543031" cy="616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519" tIns="0" rIns="0" bIns="0" numCol="1" spcCol="1270" anchor="t" anchorCtr="0">
          <a:noAutofit/>
        </a:bodyPr>
        <a:lstStyle/>
        <a:p>
          <a:pPr lvl="0" algn="l" defTabSz="1111250">
            <a:lnSpc>
              <a:spcPct val="90000"/>
            </a:lnSpc>
            <a:spcBef>
              <a:spcPct val="0"/>
            </a:spcBef>
            <a:spcAft>
              <a:spcPct val="35000"/>
            </a:spcAft>
          </a:pPr>
          <a:r>
            <a:rPr lang="en-US" sz="2500" kern="1200" dirty="0" smtClean="0"/>
            <a:t>$11</a:t>
          </a:r>
          <a:endParaRPr lang="en-US" sz="2500" kern="1200" dirty="0"/>
        </a:p>
      </dsp:txBody>
      <dsp:txXfrm>
        <a:off x="745540" y="1974189"/>
        <a:ext cx="543031" cy="616610"/>
      </dsp:txXfrm>
    </dsp:sp>
    <dsp:sp modelId="{D4E80783-8045-411A-A6B3-BAE284EADC70}">
      <dsp:nvSpPr>
        <dsp:cNvPr id="0" name=""/>
        <dsp:cNvSpPr/>
      </dsp:nvSpPr>
      <dsp:spPr>
        <a:xfrm>
          <a:off x="1213957" y="1430639"/>
          <a:ext cx="149230" cy="149230"/>
        </a:xfrm>
        <a:prstGeom prst="ellipse">
          <a:avLst/>
        </a:prstGeom>
        <a:solidFill>
          <a:schemeClr val="accent2">
            <a:shade val="50000"/>
            <a:hueOff val="256664"/>
            <a:satOff val="-6888"/>
            <a:lumOff val="197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C368E-A7E9-499A-BF29-1B99DDC534DD}">
      <dsp:nvSpPr>
        <dsp:cNvPr id="0" name=""/>
        <dsp:cNvSpPr/>
      </dsp:nvSpPr>
      <dsp:spPr>
        <a:xfrm>
          <a:off x="1288572" y="1505254"/>
          <a:ext cx="688116" cy="1085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74" tIns="0" rIns="0" bIns="0" numCol="1" spcCol="1270" anchor="t" anchorCtr="0">
          <a:noAutofit/>
        </a:bodyPr>
        <a:lstStyle/>
        <a:p>
          <a:pPr lvl="0" algn="l" defTabSz="1111250">
            <a:lnSpc>
              <a:spcPct val="90000"/>
            </a:lnSpc>
            <a:spcBef>
              <a:spcPct val="0"/>
            </a:spcBef>
            <a:spcAft>
              <a:spcPct val="35000"/>
            </a:spcAft>
          </a:pPr>
          <a:r>
            <a:rPr lang="en-US" sz="2500" kern="1200" dirty="0" smtClean="0"/>
            <a:t>$12</a:t>
          </a:r>
          <a:endParaRPr lang="en-US" sz="2500" kern="1200" dirty="0"/>
        </a:p>
      </dsp:txBody>
      <dsp:txXfrm>
        <a:off x="1288572" y="1505254"/>
        <a:ext cx="688116" cy="1085545"/>
      </dsp:txXfrm>
    </dsp:sp>
    <dsp:sp modelId="{EE3B8320-6BB0-4024-AF0E-6D8776E17C78}">
      <dsp:nvSpPr>
        <dsp:cNvPr id="0" name=""/>
        <dsp:cNvSpPr/>
      </dsp:nvSpPr>
      <dsp:spPr>
        <a:xfrm>
          <a:off x="1877202" y="1035283"/>
          <a:ext cx="198973" cy="198973"/>
        </a:xfrm>
        <a:prstGeom prst="ellipse">
          <a:avLst/>
        </a:prstGeom>
        <a:solidFill>
          <a:schemeClr val="accent2">
            <a:shade val="50000"/>
            <a:hueOff val="513327"/>
            <a:satOff val="-13775"/>
            <a:lumOff val="39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85D8E-A87D-4F4D-88FA-CC742D146AED}">
      <dsp:nvSpPr>
        <dsp:cNvPr id="0" name=""/>
        <dsp:cNvSpPr/>
      </dsp:nvSpPr>
      <dsp:spPr>
        <a:xfrm>
          <a:off x="1976688" y="1134770"/>
          <a:ext cx="800039" cy="145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32" tIns="0" rIns="0" bIns="0" numCol="1" spcCol="1270" anchor="t" anchorCtr="0">
          <a:noAutofit/>
        </a:bodyPr>
        <a:lstStyle/>
        <a:p>
          <a:pPr lvl="0" algn="l" defTabSz="1111250">
            <a:lnSpc>
              <a:spcPct val="90000"/>
            </a:lnSpc>
            <a:spcBef>
              <a:spcPct val="0"/>
            </a:spcBef>
            <a:spcAft>
              <a:spcPct val="35000"/>
            </a:spcAft>
          </a:pPr>
          <a:r>
            <a:rPr lang="en-US" sz="2500" kern="1200" dirty="0" smtClean="0"/>
            <a:t>$13</a:t>
          </a:r>
          <a:endParaRPr lang="en-US" sz="2500" kern="1200" dirty="0"/>
        </a:p>
      </dsp:txBody>
      <dsp:txXfrm>
        <a:off x="1976688" y="1134770"/>
        <a:ext cx="800039" cy="1456029"/>
      </dsp:txXfrm>
    </dsp:sp>
    <dsp:sp modelId="{77271C83-881B-46C6-BED1-61B42F7848F1}">
      <dsp:nvSpPr>
        <dsp:cNvPr id="0" name=""/>
        <dsp:cNvSpPr/>
      </dsp:nvSpPr>
      <dsp:spPr>
        <a:xfrm>
          <a:off x="2648224" y="726460"/>
          <a:ext cx="257007" cy="257007"/>
        </a:xfrm>
        <a:prstGeom prst="ellipse">
          <a:avLst/>
        </a:prstGeom>
        <a:solidFill>
          <a:schemeClr val="accent2">
            <a:shade val="50000"/>
            <a:hueOff val="513327"/>
            <a:satOff val="-13775"/>
            <a:lumOff val="39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F57FC-9210-45EF-8137-E610F921AEBA}">
      <dsp:nvSpPr>
        <dsp:cNvPr id="0" name=""/>
        <dsp:cNvSpPr/>
      </dsp:nvSpPr>
      <dsp:spPr>
        <a:xfrm>
          <a:off x="2776728" y="854964"/>
          <a:ext cx="829056" cy="173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83" tIns="0" rIns="0" bIns="0" numCol="1" spcCol="1270" anchor="t" anchorCtr="0">
          <a:noAutofit/>
        </a:bodyPr>
        <a:lstStyle/>
        <a:p>
          <a:pPr lvl="0" algn="l" defTabSz="1111250">
            <a:lnSpc>
              <a:spcPct val="90000"/>
            </a:lnSpc>
            <a:spcBef>
              <a:spcPct val="0"/>
            </a:spcBef>
            <a:spcAft>
              <a:spcPct val="35000"/>
            </a:spcAft>
          </a:pPr>
          <a:r>
            <a:rPr lang="en-US" sz="2500" kern="1200" dirty="0" smtClean="0"/>
            <a:t>$14</a:t>
          </a:r>
          <a:endParaRPr lang="en-US" sz="2500" kern="1200" dirty="0"/>
        </a:p>
      </dsp:txBody>
      <dsp:txXfrm>
        <a:off x="2776728" y="854964"/>
        <a:ext cx="829056" cy="1735836"/>
      </dsp:txXfrm>
    </dsp:sp>
    <dsp:sp modelId="{262F4661-0A8E-4A50-8778-77FBB9144707}">
      <dsp:nvSpPr>
        <dsp:cNvPr id="0" name=""/>
        <dsp:cNvSpPr/>
      </dsp:nvSpPr>
      <dsp:spPr>
        <a:xfrm>
          <a:off x="3442045" y="520232"/>
          <a:ext cx="327477" cy="327477"/>
        </a:xfrm>
        <a:prstGeom prst="ellipse">
          <a:avLst/>
        </a:prstGeom>
        <a:solidFill>
          <a:schemeClr val="accent2">
            <a:shade val="50000"/>
            <a:hueOff val="256664"/>
            <a:satOff val="-6888"/>
            <a:lumOff val="197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7B075-0E9E-479E-850C-6EC4431329B6}">
      <dsp:nvSpPr>
        <dsp:cNvPr id="0" name=""/>
        <dsp:cNvSpPr/>
      </dsp:nvSpPr>
      <dsp:spPr>
        <a:xfrm>
          <a:off x="3605784" y="683971"/>
          <a:ext cx="829056" cy="190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23" tIns="0" rIns="0" bIns="0" numCol="1" spcCol="1270" anchor="t" anchorCtr="0">
          <a:noAutofit/>
        </a:bodyPr>
        <a:lstStyle/>
        <a:p>
          <a:pPr lvl="0" algn="l" defTabSz="1111250">
            <a:lnSpc>
              <a:spcPct val="90000"/>
            </a:lnSpc>
            <a:spcBef>
              <a:spcPct val="0"/>
            </a:spcBef>
            <a:spcAft>
              <a:spcPct val="35000"/>
            </a:spcAft>
          </a:pPr>
          <a:r>
            <a:rPr lang="en-US" sz="2500" kern="1200" dirty="0" smtClean="0"/>
            <a:t>$15</a:t>
          </a:r>
          <a:endParaRPr lang="en-US" sz="2500" kern="1200" dirty="0"/>
        </a:p>
      </dsp:txBody>
      <dsp:txXfrm>
        <a:off x="3605784" y="683971"/>
        <a:ext cx="829056" cy="190682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35" tIns="44067" rIns="88135" bIns="44067" rtlCol="0"/>
          <a:lstStyle>
            <a:lvl1pPr algn="l">
              <a:defRPr sz="1200"/>
            </a:lvl1pPr>
          </a:lstStyle>
          <a:p>
            <a:endParaRPr lang="en-US"/>
          </a:p>
        </p:txBody>
      </p:sp>
      <p:sp>
        <p:nvSpPr>
          <p:cNvPr id="3" name="Date Placeholder 2"/>
          <p:cNvSpPr>
            <a:spLocks noGrp="1"/>
          </p:cNvSpPr>
          <p:nvPr>
            <p:ph type="dt" sz="quarter" idx="1"/>
          </p:nvPr>
        </p:nvSpPr>
        <p:spPr>
          <a:xfrm>
            <a:off x="3970735" y="1"/>
            <a:ext cx="3038145" cy="464205"/>
          </a:xfrm>
          <a:prstGeom prst="rect">
            <a:avLst/>
          </a:prstGeom>
        </p:spPr>
        <p:txBody>
          <a:bodyPr vert="horz" lIns="88135" tIns="44067" rIns="88135" bIns="44067" rtlCol="0"/>
          <a:lstStyle>
            <a:lvl1pPr algn="r">
              <a:defRPr sz="1200"/>
            </a:lvl1pPr>
          </a:lstStyle>
          <a:p>
            <a:fld id="{3F2EF0E8-7F56-4B5D-B458-45B3C04280C7}" type="datetimeFigureOut">
              <a:rPr lang="en-US" smtClean="0"/>
              <a:pPr/>
              <a:t>10/16/2019</a:t>
            </a:fld>
            <a:endParaRPr lang="en-US"/>
          </a:p>
        </p:txBody>
      </p:sp>
      <p:sp>
        <p:nvSpPr>
          <p:cNvPr id="4" name="Footer Placeholder 3"/>
          <p:cNvSpPr>
            <a:spLocks noGrp="1"/>
          </p:cNvSpPr>
          <p:nvPr>
            <p:ph type="ftr" sz="quarter" idx="2"/>
          </p:nvPr>
        </p:nvSpPr>
        <p:spPr>
          <a:xfrm>
            <a:off x="1" y="8830660"/>
            <a:ext cx="3038145" cy="464205"/>
          </a:xfrm>
          <a:prstGeom prst="rect">
            <a:avLst/>
          </a:prstGeom>
        </p:spPr>
        <p:txBody>
          <a:bodyPr vert="horz" lIns="88135" tIns="44067" rIns="88135" bIns="44067" rtlCol="0" anchor="b"/>
          <a:lstStyle>
            <a:lvl1pPr algn="l">
              <a:defRPr sz="1200"/>
            </a:lvl1pPr>
          </a:lstStyle>
          <a:p>
            <a:endParaRPr lang="en-US"/>
          </a:p>
        </p:txBody>
      </p:sp>
      <p:sp>
        <p:nvSpPr>
          <p:cNvPr id="5" name="Slide Number Placeholder 4"/>
          <p:cNvSpPr>
            <a:spLocks noGrp="1"/>
          </p:cNvSpPr>
          <p:nvPr>
            <p:ph type="sldNum" sz="quarter" idx="3"/>
          </p:nvPr>
        </p:nvSpPr>
        <p:spPr>
          <a:xfrm>
            <a:off x="3970735" y="8830660"/>
            <a:ext cx="3038145" cy="464205"/>
          </a:xfrm>
          <a:prstGeom prst="rect">
            <a:avLst/>
          </a:prstGeom>
        </p:spPr>
        <p:txBody>
          <a:bodyPr vert="horz" lIns="88135" tIns="44067" rIns="88135" bIns="44067" rtlCol="0" anchor="b"/>
          <a:lstStyle>
            <a:lvl1pPr algn="r">
              <a:defRPr sz="1200"/>
            </a:lvl1pPr>
          </a:lstStyle>
          <a:p>
            <a:fld id="{2B1F1278-87AA-4362-931F-7B1E8173ED8F}" type="slidenum">
              <a:rPr lang="en-US" smtClean="0"/>
              <a:pPr/>
              <a:t>‹#›</a:t>
            </a:fld>
            <a:endParaRPr lang="en-US"/>
          </a:p>
        </p:txBody>
      </p:sp>
    </p:spTree>
    <p:extLst>
      <p:ext uri="{BB962C8B-B14F-4D97-AF65-F5344CB8AC3E}">
        <p14:creationId xmlns:p14="http://schemas.microsoft.com/office/powerpoint/2010/main" xmlns="" val="2391052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3" tIns="46581" rIns="93163" bIns="46581"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63" tIns="46581" rIns="93163" bIns="46581" rtlCol="0"/>
          <a:lstStyle>
            <a:lvl1pPr algn="r">
              <a:defRPr sz="1200"/>
            </a:lvl1pPr>
          </a:lstStyle>
          <a:p>
            <a:fld id="{90A74203-7779-4FFF-84B6-5B092FFB5710}" type="datetimeFigureOut">
              <a:rPr lang="en-US" smtClean="0"/>
              <a:pPr/>
              <a:t>10/16/2019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1" rIns="93163" bIns="46581"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3" tIns="46581" rIns="93163"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3" tIns="46581" rIns="93163"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3" tIns="46581" rIns="93163" bIns="46581" rtlCol="0" anchor="b"/>
          <a:lstStyle>
            <a:lvl1pPr algn="r">
              <a:defRPr sz="1200"/>
            </a:lvl1pPr>
          </a:lstStyle>
          <a:p>
            <a:fld id="{472E8360-7344-484F-8975-A79AE36C2609}" type="slidenum">
              <a:rPr lang="en-US" smtClean="0"/>
              <a:pPr/>
              <a:t>‹#›</a:t>
            </a:fld>
            <a:endParaRPr lang="en-US"/>
          </a:p>
        </p:txBody>
      </p:sp>
    </p:spTree>
    <p:extLst>
      <p:ext uri="{BB962C8B-B14F-4D97-AF65-F5344CB8AC3E}">
        <p14:creationId xmlns:p14="http://schemas.microsoft.com/office/powerpoint/2010/main" xmlns="" val="269128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jacksonlewis.com/publication/labor-department-abandons-8020-tip-credit-rule-relief-restaurant-hospitality-industri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E8360-7344-484F-8975-A79AE36C2609}" type="slidenum">
              <a:rPr lang="en-US" smtClean="0"/>
              <a:pPr/>
              <a:t>1</a:t>
            </a:fld>
            <a:endParaRPr lang="en-US"/>
          </a:p>
        </p:txBody>
      </p:sp>
    </p:spTree>
    <p:extLst>
      <p:ext uri="{BB962C8B-B14F-4D97-AF65-F5344CB8AC3E}">
        <p14:creationId xmlns:p14="http://schemas.microsoft.com/office/powerpoint/2010/main" xmlns="" val="3650931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PNA</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Request </a:t>
            </a:r>
            <a:r>
              <a:rPr lang="en-US" sz="1400" dirty="0">
                <a:latin typeface="Arial" panose="020B0604020202020204" pitchFamily="34" charset="0"/>
                <a:cs typeface="Arial" panose="020B0604020202020204" pitchFamily="34" charset="0"/>
              </a:rPr>
              <a:t>for an opinion letter came from a set of parents whose two children have serious health conditions.  The employer for one of the parents approved intermittent FMLA leave to transport their children to and from medical appointments, but refused a request to take intermittent FMLA leave to attend school meetings</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IEPs outline the program of special education instruction, support and services a child with a disability will receive as part of their education program. Each program is designed to meet a child’s exact needs</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Employer had allowed intermittent leave for parents to attend doctor’s appointments and physical therapy for kids, but not for the quarterly school meetings</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Train your managers about this new obligation so that these requests are not being outright rejected in the context of FMLA leave.  I mean, really. The manager’s knee jerk reaction to this request likely will be that such meetings are not covered by FMLA. They need to understand how this updated guidance affects these particular leave requests</a:t>
            </a:r>
          </a:p>
        </p:txBody>
      </p:sp>
      <p:sp>
        <p:nvSpPr>
          <p:cNvPr id="4" name="Slide Number Placeholder 3"/>
          <p:cNvSpPr>
            <a:spLocks noGrp="1"/>
          </p:cNvSpPr>
          <p:nvPr>
            <p:ph type="sldNum" sz="quarter" idx="10"/>
          </p:nvPr>
        </p:nvSpPr>
        <p:spPr/>
        <p:txBody>
          <a:bodyPr/>
          <a:lstStyle/>
          <a:p>
            <a:fld id="{472E8360-7344-484F-8975-A79AE36C2609}" type="slidenum">
              <a:rPr lang="en-US" smtClean="0"/>
              <a:pPr/>
              <a:t>10</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E8360-7344-484F-8975-A79AE36C2609}" type="slidenum">
              <a:rPr lang="en-US" smtClean="0"/>
              <a:pPr/>
              <a:t>11</a:t>
            </a:fld>
            <a:endParaRPr lang="en-US"/>
          </a:p>
        </p:txBody>
      </p:sp>
    </p:spTree>
    <p:extLst>
      <p:ext uri="{BB962C8B-B14F-4D97-AF65-F5344CB8AC3E}">
        <p14:creationId xmlns:p14="http://schemas.microsoft.com/office/powerpoint/2010/main" xmlns="" val="235109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MGD</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Federal </a:t>
            </a:r>
            <a:r>
              <a:rPr lang="en-US" sz="1400" dirty="0">
                <a:latin typeface="Arial" panose="020B0604020202020204" pitchFamily="34" charset="0"/>
                <a:cs typeface="Arial" panose="020B0604020202020204" pitchFamily="34" charset="0"/>
              </a:rPr>
              <a:t>minimum wage is currently $7.25 an hour, bill passed this year to increase federal minimum wage to $15 an hour</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That means that an employee working 40 hours a week at $15 an hour would make about $31,000 an year; currently a worker earning the current $10.10 minimum wage earns about $21,000 per year</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7</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state</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CA now $15</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NY now $15</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DC now $15</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MA will be $15 by 2023</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NJ will be $15 by 2024</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IL will be $15 by 2025</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MD will be $15 and no tip credit by 2024, overrode a veto by the governor</a:t>
            </a:r>
          </a:p>
          <a:p>
            <a:pPr marL="18401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Recall from last year that effective January 1, 2019 employers may no longer ask an applicant about salary or wage history, though may discuss it if the applicant voluntarily discloses the information</a:t>
            </a:r>
          </a:p>
        </p:txBody>
      </p:sp>
      <p:sp>
        <p:nvSpPr>
          <p:cNvPr id="4" name="Slide Number Placeholder 3"/>
          <p:cNvSpPr>
            <a:spLocks noGrp="1"/>
          </p:cNvSpPr>
          <p:nvPr>
            <p:ph type="sldNum" sz="quarter" idx="10"/>
          </p:nvPr>
        </p:nvSpPr>
        <p:spPr/>
        <p:txBody>
          <a:bodyPr/>
          <a:lstStyle/>
          <a:p>
            <a:fld id="{472E8360-7344-484F-8975-A79AE36C2609}" type="slidenum">
              <a:rPr lang="en-US" smtClean="0"/>
              <a:pPr/>
              <a:t>12</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MGD</a:t>
            </a:r>
          </a:p>
          <a:p>
            <a:pPr marL="174678" indent="-174678">
              <a:buFont typeface="Arial" panose="020B0604020202020204" pitchFamily="34" charset="0"/>
              <a:buChar char="•"/>
            </a:pPr>
            <a:endParaRPr lang="en-US" dirty="0" smtClean="0"/>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Title VII of the Civil Rights Act of 1965 (“Title VII”) </a:t>
            </a:r>
            <a:r>
              <a:rPr lang="fr-FR" sz="1200" b="1" i="0" u="none" strike="noStrike" kern="1200" baseline="0" dirty="0" smtClean="0">
                <a:solidFill>
                  <a:schemeClr val="tx1"/>
                </a:solidFill>
                <a:latin typeface="+mn-lt"/>
                <a:ea typeface="+mn-ea"/>
                <a:cs typeface="+mn-cs"/>
              </a:rPr>
              <a:t>(42 U.S.C. Sec. 2000e et </a:t>
            </a:r>
            <a:r>
              <a:rPr lang="fr-FR" sz="1200" b="1" i="0" u="none" strike="noStrike" kern="1200" baseline="0" dirty="0" err="1" smtClean="0">
                <a:solidFill>
                  <a:schemeClr val="tx1"/>
                </a:solidFill>
                <a:latin typeface="+mn-lt"/>
                <a:ea typeface="+mn-ea"/>
                <a:cs typeface="+mn-cs"/>
              </a:rPr>
              <a:t>seq</a:t>
            </a:r>
            <a:r>
              <a:rPr lang="fr-FR" sz="1200" b="1" i="0" u="none" strike="noStrike" kern="1200" baseline="0" dirty="0" smtClean="0">
                <a:solidFill>
                  <a:schemeClr val="tx1"/>
                </a:solidFill>
                <a:latin typeface="+mn-lt"/>
                <a:ea typeface="+mn-ea"/>
                <a:cs typeface="+mn-cs"/>
              </a:rPr>
              <a: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Prohibits harassment by employers with 15 or more employees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300 day statute of limitations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 explicit training requirement</a:t>
            </a:r>
          </a:p>
          <a:p>
            <a:pPr marL="171450" indent="-171450">
              <a:buFont typeface="Arial" panose="020B0604020202020204" pitchFamily="34" charset="0"/>
              <a:buChar char="•"/>
            </a:pPr>
            <a:r>
              <a:rPr lang="en-US" dirty="0" smtClean="0"/>
              <a:t>Explain what times up is</a:t>
            </a:r>
          </a:p>
          <a:p>
            <a:pPr marL="628650" lvl="1" indent="-171450">
              <a:buFont typeface="Arial" panose="020B0604020202020204" pitchFamily="34" charset="0"/>
              <a:buChar char="•"/>
            </a:pPr>
            <a:r>
              <a:rPr lang="en-US" dirty="0" smtClean="0"/>
              <a:t>CT Fair Employment Practices Act (C.G.S. Sec. 46a-60 et seq.):</a:t>
            </a:r>
            <a:r>
              <a:rPr lang="en-US" baseline="0" dirty="0" smtClean="0"/>
              <a:t> </a:t>
            </a:r>
            <a:r>
              <a:rPr lang="en-US" dirty="0" smtClean="0"/>
              <a:t>Prohibits harassment and discrimination</a:t>
            </a:r>
          </a:p>
          <a:p>
            <a:pPr marL="628650" lvl="1" indent="-171450">
              <a:buFont typeface="Arial" panose="020B0604020202020204" pitchFamily="34" charset="0"/>
              <a:buChar char="•"/>
            </a:pPr>
            <a:r>
              <a:rPr lang="en-US" dirty="0" smtClean="0"/>
              <a:t>Addresses numerous protected categories:  Race, religion, pregnancy, etc. </a:t>
            </a:r>
          </a:p>
          <a:p>
            <a:pPr marL="628650" lvl="1" indent="-171450">
              <a:buFont typeface="Arial" panose="020B0604020202020204" pitchFamily="34" charset="0"/>
              <a:buChar char="•"/>
            </a:pPr>
            <a:r>
              <a:rPr lang="en-US" dirty="0" smtClean="0"/>
              <a:t>Also prohibits sexual harassment.</a:t>
            </a:r>
          </a:p>
          <a:p>
            <a:pPr marL="628650" lvl="1" indent="-171450">
              <a:buFont typeface="Arial" panose="020B0604020202020204" pitchFamily="34" charset="0"/>
              <a:buChar char="•"/>
            </a:pPr>
            <a:r>
              <a:rPr lang="en-US" dirty="0" smtClean="0"/>
              <a:t>Pre-2019, treated all categories the same.</a:t>
            </a:r>
            <a:endParaRPr lang="en-US" dirty="0"/>
          </a:p>
        </p:txBody>
      </p:sp>
      <p:sp>
        <p:nvSpPr>
          <p:cNvPr id="4" name="Slide Number Placeholder 3"/>
          <p:cNvSpPr>
            <a:spLocks noGrp="1"/>
          </p:cNvSpPr>
          <p:nvPr>
            <p:ph type="sldNum" sz="quarter" idx="10"/>
          </p:nvPr>
        </p:nvSpPr>
        <p:spPr/>
        <p:txBody>
          <a:bodyPr/>
          <a:lstStyle/>
          <a:p>
            <a:fld id="{472E8360-7344-484F-8975-A79AE36C2609}" type="slidenum">
              <a:rPr lang="en-US" smtClean="0"/>
              <a:pPr/>
              <a:t>13</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5125" y="4415791"/>
            <a:ext cx="6353175" cy="4183380"/>
          </a:xfrm>
        </p:spPr>
        <p:txBody>
          <a:bodyPr/>
          <a:lstStyle/>
          <a:p>
            <a:pPr marL="0" indent="0" defTabSz="931618">
              <a:buFont typeface="Arial" panose="020B0604020202020204" pitchFamily="34" charset="0"/>
              <a:buNone/>
              <a:defRPr/>
            </a:pPr>
            <a:r>
              <a:rPr lang="en-US" sz="1400" b="1" dirty="0" smtClean="0"/>
              <a:t>MGD</a:t>
            </a:r>
            <a:endParaRPr lang="en-US" sz="1400" dirty="0" smtClean="0">
              <a:latin typeface="Arial" panose="020B0604020202020204" pitchFamily="34" charset="0"/>
              <a:cs typeface="Arial" panose="020B0604020202020204" pitchFamily="34" charset="0"/>
            </a:endParaRPr>
          </a:p>
          <a:p>
            <a:pPr marL="174678" indent="-174678" defTabSz="931618">
              <a:buFont typeface="Arial" panose="020B0604020202020204" pitchFamily="34" charset="0"/>
              <a:buChar char="•"/>
              <a:defRPr/>
            </a:pPr>
            <a:endParaRPr lang="en-US" sz="1400" dirty="0" smtClean="0">
              <a:latin typeface="Arial" panose="020B0604020202020204" pitchFamily="34" charset="0"/>
              <a:cs typeface="Arial" panose="020B0604020202020204" pitchFamily="34" charset="0"/>
            </a:endParaRPr>
          </a:p>
          <a:p>
            <a:pPr marL="174678" indent="-174678" defTabSz="931618">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CBA </a:t>
            </a:r>
            <a:r>
              <a:rPr lang="en-US" sz="1400" dirty="0">
                <a:latin typeface="Arial" panose="020B0604020202020204" pitchFamily="34" charset="0"/>
                <a:cs typeface="Arial" panose="020B0604020202020204" pitchFamily="34" charset="0"/>
              </a:rPr>
              <a:t>Summary - Workplace Sexual Harassment:  Effective October 1, 2019, any employer with 3 or more employees has until October 1, 2020 (or within six months of hire, after that time) to train all employees, both supervisors and non-supervisors, for two hours regarding the law on sexual harassment.  Where employers do not comply with the requirement, employees to bring an action in the CHRO (or court) and the fine for failing to provide training will be $750.  The bill also requires employers to provide notice via email, where employees have an email address, of their sexual harassment prevention policy and rights under the law within 3 months of hire.  Additionally, the new bill extends the time frame to file state discrimination and harassment claims (based on any protected classification) with the CHRO to 300 days (for claims that occur after October 1, 2019) and allows the CHRO to award a much broader scope of damages than previously permitted.  This bill has not yet been signed by the Governor, but his signature is almost guaranteed.</a:t>
            </a:r>
          </a:p>
          <a:p>
            <a:pPr marL="174678" indent="-174678" defTabSz="931618">
              <a:buFont typeface="Arial" panose="020B0604020202020204" pitchFamily="34" charset="0"/>
              <a:buChar char="•"/>
              <a:defRPr/>
            </a:pPr>
            <a:r>
              <a:rPr lang="en-US" sz="1400" dirty="0">
                <a:latin typeface="Arial" panose="020B0604020202020204" pitchFamily="34" charset="0"/>
                <a:cs typeface="Arial" panose="020B0604020202020204" pitchFamily="34" charset="0"/>
              </a:rPr>
              <a:t>Prior to this act, only employers of 50 or more employees had to train supervisors and there was no requirement to train non-supervisory employees</a:t>
            </a:r>
          </a:p>
          <a:p>
            <a:pPr marL="174678" indent="-174678" defTabSz="931618">
              <a:buFont typeface="Arial" panose="020B0604020202020204" pitchFamily="34" charset="0"/>
              <a:buChar char="•"/>
              <a:defRPr/>
            </a:pPr>
            <a:r>
              <a:rPr lang="en-US" sz="1400" dirty="0">
                <a:latin typeface="Arial" panose="020B0604020202020204" pitchFamily="34" charset="0"/>
                <a:cs typeface="Arial" panose="020B0604020202020204" pitchFamily="34" charset="0"/>
              </a:rPr>
              <a:t>If you have provided the same training after October 1, 2018, don’t need to do it again</a:t>
            </a:r>
          </a:p>
          <a:p>
            <a:pPr marL="174678" indent="-174678" defTabSz="931618">
              <a:buFont typeface="Arial" panose="020B0604020202020204" pitchFamily="34" charset="0"/>
              <a:buChar char="•"/>
              <a:defRPr/>
            </a:pPr>
            <a:r>
              <a:rPr lang="en-US" sz="1400" dirty="0">
                <a:latin typeface="Arial" panose="020B0604020202020204" pitchFamily="34" charset="0"/>
                <a:cs typeface="Arial" panose="020B0604020202020204" pitchFamily="34" charset="0"/>
              </a:rPr>
              <a:t>Requires CHRO to develop a free online training video or other interactive method, if that’s done on time, employers will have to give the training within six months of an employee’s start date</a:t>
            </a:r>
          </a:p>
          <a:p>
            <a:pPr marL="174678" indent="-174678" defTabSz="931618">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Interesting that California delayed similar requirements until Janu</a:t>
            </a:r>
            <a:r>
              <a:rPr lang="en-US" sz="1400" baseline="0" dirty="0" smtClean="0">
                <a:latin typeface="Arial" panose="020B0604020202020204" pitchFamily="34" charset="0"/>
                <a:cs typeface="Arial" panose="020B0604020202020204" pitchFamily="34" charset="0"/>
              </a:rPr>
              <a:t>ary 2021</a:t>
            </a:r>
            <a:endParaRPr lang="en-US" sz="1400" dirty="0">
              <a:latin typeface="Arial" panose="020B0604020202020204" pitchFamily="34" charset="0"/>
              <a:cs typeface="Arial" panose="020B0604020202020204" pitchFamily="34" charset="0"/>
            </a:endParaRPr>
          </a:p>
          <a:p>
            <a:pPr marL="174678" indent="-174678">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2E8360-7344-484F-8975-A79AE36C2609}" type="slidenum">
              <a:rPr lang="en-US" smtClean="0"/>
              <a:pPr/>
              <a:t>14</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12937">
              <a:buFont typeface="Arial" panose="020B0604020202020204" pitchFamily="34" charset="0"/>
              <a:buNone/>
              <a:defRPr/>
            </a:pPr>
            <a:r>
              <a:rPr lang="en-US" b="1" dirty="0" smtClean="0"/>
              <a:t>MGD</a:t>
            </a:r>
          </a:p>
          <a:p>
            <a:pPr marL="174678" lvl="1" indent="-174678" defTabSz="912937">
              <a:buFont typeface="Arial" panose="020B0604020202020204" pitchFamily="34" charset="0"/>
              <a:buChar char="•"/>
              <a:defRPr/>
            </a:pPr>
            <a:endParaRPr lang="en-US" b="1" dirty="0" smtClean="0"/>
          </a:p>
          <a:p>
            <a:pPr marL="174678" lvl="1" indent="-174678" defTabSz="912937">
              <a:buFont typeface="Arial" panose="020B0604020202020204" pitchFamily="34" charset="0"/>
              <a:buChar char="•"/>
              <a:defRPr/>
            </a:pPr>
            <a:r>
              <a:rPr lang="en-US" b="0" dirty="0" smtClean="0"/>
              <a:t>(maybe per-employee?)</a:t>
            </a:r>
          </a:p>
          <a:p>
            <a:pPr marL="174678" lvl="1" indent="-174678" defTabSz="912937">
              <a:buFont typeface="Arial" panose="020B0604020202020204" pitchFamily="34" charset="0"/>
              <a:buChar char="•"/>
              <a:defRPr/>
            </a:pPr>
            <a:endParaRPr lang="en-US" b="0" dirty="0" smtClean="0"/>
          </a:p>
          <a:p>
            <a:pPr marL="174678" lvl="1" indent="-174678" defTabSz="912937">
              <a:buFont typeface="Arial" panose="020B0604020202020204" pitchFamily="34" charset="0"/>
              <a:buChar char="•"/>
              <a:defRPr/>
            </a:pPr>
            <a:r>
              <a:rPr lang="en-US" b="0" dirty="0" smtClean="0"/>
              <a:t>Did CHRO</a:t>
            </a:r>
            <a:r>
              <a:rPr lang="en-US" b="0" baseline="0" dirty="0" smtClean="0"/>
              <a:t> develop training by 10/1?</a:t>
            </a:r>
            <a:endParaRPr lang="en-US" b="0" dirty="0" smtClean="0"/>
          </a:p>
          <a:p>
            <a:pPr marL="174678" lvl="1" indent="-174678" defTabSz="912937">
              <a:buFont typeface="Arial" panose="020B0604020202020204" pitchFamily="34" charset="0"/>
              <a:buChar char="•"/>
              <a:defRPr/>
            </a:pPr>
            <a:r>
              <a:rPr lang="en-US" b="0" dirty="0" smtClean="0"/>
              <a:t>Benefits</a:t>
            </a:r>
            <a:r>
              <a:rPr lang="en-US" b="0" baseline="0" dirty="0" smtClean="0"/>
              <a:t> of live training for supervisors</a:t>
            </a:r>
            <a:endParaRPr lang="en-US" b="0" dirty="0" smtClean="0"/>
          </a:p>
          <a:p>
            <a:pPr marL="174678" indent="-17467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2E8360-7344-484F-8975-A79AE36C2609}" type="slidenum">
              <a:rPr lang="en-US" smtClean="0"/>
              <a:pPr/>
              <a:t>15</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MGD</a:t>
            </a:r>
            <a:endParaRPr lang="en-US" b="1" dirty="0"/>
          </a:p>
        </p:txBody>
      </p:sp>
      <p:sp>
        <p:nvSpPr>
          <p:cNvPr id="4" name="Slide Number Placeholder 3"/>
          <p:cNvSpPr>
            <a:spLocks noGrp="1"/>
          </p:cNvSpPr>
          <p:nvPr>
            <p:ph type="sldNum" sz="quarter" idx="10"/>
          </p:nvPr>
        </p:nvSpPr>
        <p:spPr/>
        <p:txBody>
          <a:bodyPr/>
          <a:lstStyle/>
          <a:p>
            <a:fld id="{472E8360-7344-484F-8975-A79AE36C2609}" type="slidenum">
              <a:rPr lang="en-US" smtClean="0"/>
              <a:pPr/>
              <a:t>16</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MGD</a:t>
            </a:r>
            <a:endParaRPr lang="en-US" dirty="0"/>
          </a:p>
        </p:txBody>
      </p:sp>
      <p:sp>
        <p:nvSpPr>
          <p:cNvPr id="4" name="Slide Number Placeholder 3"/>
          <p:cNvSpPr>
            <a:spLocks noGrp="1"/>
          </p:cNvSpPr>
          <p:nvPr>
            <p:ph type="sldNum" sz="quarter" idx="10"/>
          </p:nvPr>
        </p:nvSpPr>
        <p:spPr/>
        <p:txBody>
          <a:bodyPr/>
          <a:lstStyle/>
          <a:p>
            <a:fld id="{472E8360-7344-484F-8975-A79AE36C2609}" type="slidenum">
              <a:rPr lang="en-US" smtClean="0"/>
              <a:pPr/>
              <a:t>17</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12937">
              <a:buFont typeface="Arial" panose="020B0604020202020204" pitchFamily="34" charset="0"/>
              <a:buNone/>
              <a:defRPr/>
            </a:pPr>
            <a:r>
              <a:rPr lang="en-US" b="1" dirty="0" smtClean="0"/>
              <a:t>PNA</a:t>
            </a:r>
          </a:p>
          <a:p>
            <a:pPr marL="174678" lvl="1" indent="-174678" defTabSz="912937">
              <a:buFont typeface="Arial" panose="020B0604020202020204" pitchFamily="34" charset="0"/>
              <a:buChar char="•"/>
              <a:defRPr/>
            </a:pPr>
            <a:endParaRPr lang="en-US" b="1" dirty="0" smtClean="0"/>
          </a:p>
          <a:p>
            <a:pPr marL="174678" lvl="1" indent="-174678" defTabSz="912937">
              <a:buFont typeface="Arial" panose="020B0604020202020204" pitchFamily="34" charset="0"/>
              <a:buChar char="•"/>
              <a:defRPr/>
            </a:pPr>
            <a:r>
              <a:rPr lang="en-US" b="0" dirty="0" smtClean="0"/>
              <a:t>(maybe per-employee?)</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Email notice</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May use employees’ company-provided email accounts or employees’ personal email addresses</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If employees do not have company-provided email accounts, employer must post information on company website</a:t>
            </a:r>
          </a:p>
          <a:p>
            <a:pPr marL="174678" indent="-174678">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2E8360-7344-484F-8975-A79AE36C2609}" type="slidenum">
              <a:rPr lang="en-US" smtClean="0"/>
              <a:pPr/>
              <a:t>18</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PNA</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CHRO </a:t>
            </a:r>
            <a:r>
              <a:rPr lang="en-US" sz="1400" dirty="0">
                <a:latin typeface="Arial" panose="020B0604020202020204" pitchFamily="34" charset="0"/>
                <a:cs typeface="Arial" panose="020B0604020202020204" pitchFamily="34" charset="0"/>
              </a:rPr>
              <a:t>Inspection: With the effective date of the Act, the CHRO is explicitly authorized to enter into businesses to ensure that posting and training requirements are being met and to review “records, policies, procedures, postings and sexual harassment training materials maintained” by the employer where the CHRO has a reasonable belief of noncompliance or within the 12 months following the date on which a CHRO complaint has been filed against an employer. Inspection must be done during business hours and may not “unduly” disrupt business operations</a:t>
            </a:r>
          </a:p>
          <a:p>
            <a:endParaRPr lang="en-US" sz="1400" dirty="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b="1" dirty="0">
                <a:latin typeface="Arial" panose="020B0604020202020204" pitchFamily="34" charset="0"/>
                <a:cs typeface="Arial" panose="020B0604020202020204" pitchFamily="34" charset="0"/>
              </a:rPr>
              <a:t>Changes for all discrimination claims!!!</a:t>
            </a:r>
          </a:p>
        </p:txBody>
      </p:sp>
      <p:sp>
        <p:nvSpPr>
          <p:cNvPr id="4" name="Slide Number Placeholder 3"/>
          <p:cNvSpPr>
            <a:spLocks noGrp="1"/>
          </p:cNvSpPr>
          <p:nvPr>
            <p:ph type="sldNum" sz="quarter" idx="10"/>
          </p:nvPr>
        </p:nvSpPr>
        <p:spPr/>
        <p:txBody>
          <a:bodyPr/>
          <a:lstStyle/>
          <a:p>
            <a:fld id="{472E8360-7344-484F-8975-A79AE36C2609}" type="slidenum">
              <a:rPr lang="en-US" smtClean="0"/>
              <a:pPr/>
              <a:t>19</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MGD</a:t>
            </a:r>
            <a:endParaRPr lang="en-US" dirty="0"/>
          </a:p>
        </p:txBody>
      </p:sp>
      <p:sp>
        <p:nvSpPr>
          <p:cNvPr id="4" name="Slide Number Placeholder 3"/>
          <p:cNvSpPr>
            <a:spLocks noGrp="1"/>
          </p:cNvSpPr>
          <p:nvPr>
            <p:ph type="sldNum" sz="quarter" idx="10"/>
          </p:nvPr>
        </p:nvSpPr>
        <p:spPr/>
        <p:txBody>
          <a:bodyPr/>
          <a:lstStyle/>
          <a:p>
            <a:fld id="{472E8360-7344-484F-8975-A79AE36C2609}" type="slidenum">
              <a:rPr lang="en-US" smtClean="0"/>
              <a:pPr/>
              <a:t>2</a:t>
            </a:fld>
            <a:endParaRPr lang="en-US"/>
          </a:p>
        </p:txBody>
      </p:sp>
    </p:spTree>
    <p:extLst>
      <p:ext uri="{BB962C8B-B14F-4D97-AF65-F5344CB8AC3E}">
        <p14:creationId xmlns:p14="http://schemas.microsoft.com/office/powerpoint/2010/main" xmlns="" val="49401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415791"/>
            <a:ext cx="6207125" cy="4183380"/>
          </a:xfrm>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MGD</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7</a:t>
            </a:r>
            <a:r>
              <a:rPr lang="en-US" sz="1400" baseline="30000" dirty="0" smtClean="0">
                <a:latin typeface="Arial" panose="020B0604020202020204" pitchFamily="34" charset="0"/>
                <a:cs typeface="Arial" panose="020B0604020202020204" pitchFamily="34" charset="0"/>
              </a:rPr>
              <a:t>th</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state to pass similar legislation - Connecticut will join California, Massachusetts, New Jersey, New York, Rhode Island, Washington, and the District of Columbia</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A new law creates the Family and Medical Leave Insurance (FMLI) program to provide limited wage replacement benefits to certain employees taking leave for reasons allowed under the state’s Family and Medical Leave Act (FMLA), which the new law also amends. It provides up to 12 weeks of FMLI benefits over a 12-month period. The program is funded by employee contributions, with collections beginning in January 2021; benefit payouts begin in January 2022. The Paid Family and Medical Leave Insurance Authority, a quasi-public agency that the new law establishes, will oversee the program. Starting on January 1, 2022, the new law also changes various provisions of the state’s FMLA. It (1) extends the FMLA to cover nearly all private-sector employers in the state; (2) lowers the work threshold for an employee to qualify for job-protected leave; and (3) expands the types of family members for whom an employee can take FMLA leave to include siblings, grandparents, grandchildren, and anyone else related by blood or affinity whose close association the employee shows to be the equivalent of certain family members(PA 19-25 and HB 7424, §§232-235, as amended by House “A” and “B,” effective upon passage, except provisions that affect the terms of the current FMLA are effective January 1, 2022).</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*Up to 14 weeks for those incapacitated due to pregnancy</a:t>
            </a:r>
          </a:p>
          <a:p>
            <a:pPr marL="174678" indent="-174678">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Compare with prior rights</a:t>
            </a:r>
          </a:p>
        </p:txBody>
      </p:sp>
      <p:sp>
        <p:nvSpPr>
          <p:cNvPr id="4" name="Slide Number Placeholder 3"/>
          <p:cNvSpPr>
            <a:spLocks noGrp="1"/>
          </p:cNvSpPr>
          <p:nvPr>
            <p:ph type="sldNum" sz="quarter" idx="10"/>
          </p:nvPr>
        </p:nvSpPr>
        <p:spPr/>
        <p:txBody>
          <a:bodyPr/>
          <a:lstStyle/>
          <a:p>
            <a:fld id="{472E8360-7344-484F-8975-A79AE36C2609}" type="slidenum">
              <a:rPr lang="en-US" smtClean="0"/>
              <a:pPr/>
              <a:t>20</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MGD</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bill requires the Labor Commissioner to adopt regulations by January 1, 2020, and those regulations should shed further light on the options and obligations of business owners</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Up to $132,500 of salary</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No employer contributions </a:t>
            </a:r>
          </a:p>
        </p:txBody>
      </p:sp>
      <p:sp>
        <p:nvSpPr>
          <p:cNvPr id="4" name="Slide Number Placeholder 3"/>
          <p:cNvSpPr>
            <a:spLocks noGrp="1"/>
          </p:cNvSpPr>
          <p:nvPr>
            <p:ph type="sldNum" sz="quarter" idx="10"/>
          </p:nvPr>
        </p:nvSpPr>
        <p:spPr/>
        <p:txBody>
          <a:bodyPr/>
          <a:lstStyle/>
          <a:p>
            <a:fld id="{472E8360-7344-484F-8975-A79AE36C2609}" type="slidenum">
              <a:rPr lang="en-US" smtClean="0"/>
              <a:pPr/>
              <a:t>21</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PNA</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PA 19-17, §§ 1-3, effective July 1, 2019)</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Coverage will be available to police officers, parole officers, and firefighters who have experienced one of the following six events:</a:t>
            </a:r>
          </a:p>
          <a:p>
            <a:pPr marL="698712" lvl="1" indent="-232904">
              <a:buFont typeface="+mj-lt"/>
              <a:buAutoNum type="arabicPeriod"/>
            </a:pPr>
            <a:r>
              <a:rPr lang="en-US" sz="1400" dirty="0">
                <a:latin typeface="Arial" panose="020B0604020202020204" pitchFamily="34" charset="0"/>
                <a:cs typeface="Arial" panose="020B0604020202020204" pitchFamily="34" charset="0"/>
              </a:rPr>
              <a:t>Witnessing the death of a person;</a:t>
            </a:r>
          </a:p>
          <a:p>
            <a:pPr marL="698712" lvl="1" indent="-232904">
              <a:buFont typeface="+mj-lt"/>
              <a:buAutoNum type="arabicPeriod"/>
            </a:pPr>
            <a:r>
              <a:rPr lang="en-US" sz="1400" dirty="0">
                <a:latin typeface="Arial" panose="020B0604020202020204" pitchFamily="34" charset="0"/>
                <a:cs typeface="Arial" panose="020B0604020202020204" pitchFamily="34" charset="0"/>
              </a:rPr>
              <a:t>Witnessing an injury that causes the death of a person shortly thereafter;</a:t>
            </a:r>
          </a:p>
          <a:p>
            <a:pPr marL="698712" lvl="1" indent="-232904">
              <a:buFont typeface="+mj-lt"/>
              <a:buAutoNum type="arabicPeriod"/>
            </a:pPr>
            <a:r>
              <a:rPr lang="en-US" sz="1400" dirty="0">
                <a:latin typeface="Arial" panose="020B0604020202020204" pitchFamily="34" charset="0"/>
                <a:cs typeface="Arial" panose="020B0604020202020204" pitchFamily="34" charset="0"/>
              </a:rPr>
              <a:t>Treating an injured person who dies shortly thereafter;</a:t>
            </a:r>
          </a:p>
          <a:p>
            <a:pPr marL="698712" lvl="1" indent="-232904">
              <a:buFont typeface="+mj-lt"/>
              <a:buAutoNum type="arabicPeriod"/>
            </a:pPr>
            <a:r>
              <a:rPr lang="en-US" sz="1400" dirty="0">
                <a:latin typeface="Arial" panose="020B0604020202020204" pitchFamily="34" charset="0"/>
                <a:cs typeface="Arial" panose="020B0604020202020204" pitchFamily="34" charset="0"/>
              </a:rPr>
              <a:t>Carrying an injured person who dies shortly thereafter;</a:t>
            </a:r>
          </a:p>
          <a:p>
            <a:pPr marL="698712" lvl="1" indent="-232904">
              <a:buFont typeface="+mj-lt"/>
              <a:buAutoNum type="arabicPeriod"/>
            </a:pPr>
            <a:r>
              <a:rPr lang="en-US" sz="1400" dirty="0">
                <a:latin typeface="Arial" panose="020B0604020202020204" pitchFamily="34" charset="0"/>
                <a:cs typeface="Arial" panose="020B0604020202020204" pitchFamily="34" charset="0"/>
              </a:rPr>
              <a:t>Viewing a deceased minor; and</a:t>
            </a:r>
          </a:p>
          <a:p>
            <a:pPr marL="698712" lvl="1" indent="-232904">
              <a:buFont typeface="+mj-lt"/>
              <a:buAutoNum type="arabicPeriod"/>
            </a:pPr>
            <a:r>
              <a:rPr lang="en-US" sz="1400" dirty="0">
                <a:latin typeface="Arial" panose="020B0604020202020204" pitchFamily="34" charset="0"/>
                <a:cs typeface="Arial" panose="020B0604020202020204" pitchFamily="34" charset="0"/>
              </a:rPr>
              <a:t>Witnessing an incident that causes a person to lose a body part, to suffer a loss of function, or that results in permanent disfigurement.</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Previously mental health only covered if in connection with physical injury </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In 2017, Colorado, Texas, Vermont, and South Caroline enacted legislation providing PTSD coverage for first responders</a:t>
            </a:r>
          </a:p>
        </p:txBody>
      </p:sp>
      <p:sp>
        <p:nvSpPr>
          <p:cNvPr id="4" name="Slide Number Placeholder 3"/>
          <p:cNvSpPr>
            <a:spLocks noGrp="1"/>
          </p:cNvSpPr>
          <p:nvPr>
            <p:ph type="sldNum" sz="quarter" idx="10"/>
          </p:nvPr>
        </p:nvSpPr>
        <p:spPr/>
        <p:txBody>
          <a:bodyPr/>
          <a:lstStyle/>
          <a:p>
            <a:fld id="{472E8360-7344-484F-8975-A79AE36C2609}" type="slidenum">
              <a:rPr lang="en-US" smtClean="0"/>
              <a:pPr/>
              <a:t>22</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MGD</a:t>
            </a:r>
            <a:endParaRPr lang="en-US" b="1" dirty="0"/>
          </a:p>
        </p:txBody>
      </p:sp>
      <p:sp>
        <p:nvSpPr>
          <p:cNvPr id="4" name="Slide Number Placeholder 3"/>
          <p:cNvSpPr>
            <a:spLocks noGrp="1"/>
          </p:cNvSpPr>
          <p:nvPr>
            <p:ph type="sldNum" sz="quarter" idx="10"/>
          </p:nvPr>
        </p:nvSpPr>
        <p:spPr/>
        <p:txBody>
          <a:bodyPr/>
          <a:lstStyle/>
          <a:p>
            <a:fld id="{472E8360-7344-484F-8975-A79AE36C2609}" type="slidenum">
              <a:rPr lang="en-US" smtClean="0"/>
              <a:pPr/>
              <a:t>23</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PNA</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Key</a:t>
            </a:r>
            <a:r>
              <a:rPr lang="en-US" sz="1400" baseline="0" dirty="0" smtClean="0">
                <a:latin typeface="Arial" panose="020B0604020202020204" pitchFamily="34" charset="0"/>
                <a:cs typeface="Arial" panose="020B0604020202020204" pitchFamily="34" charset="0"/>
              </a:rPr>
              <a:t> points you may not have known</a:t>
            </a:r>
          </a:p>
          <a:p>
            <a:pPr marL="631878" lvl="1" indent="-174678">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Obvious that you can’t discriminate based on pregnancy or pregnancy related condition</a:t>
            </a: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room should, at a minimum, provide a place to sit, a flat surface for a pump or other pumping equipment, an outlet for electricity, and the room should be near running water suitable for the employee to clean pumping equipment.  The employer should also provide access to a refrigerator for storing breast milk</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Forms of discrimination</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Do not joke about pregnant worker’s weight gain and then respond to  worker’s complaints about the jokes by claiming  that worker is “overly sensitive” and  “emotional”</a:t>
            </a:r>
          </a:p>
          <a:p>
            <a:pPr marL="640487" lvl="1" indent="-174678">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2E8360-7344-484F-8975-A79AE36C2609}" type="slidenum">
              <a:rPr lang="en-US" smtClean="0"/>
              <a:pPr/>
              <a:t>24</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E8360-7344-484F-8975-A79AE36C2609}" type="slidenum">
              <a:rPr lang="en-US" smtClean="0"/>
              <a:pPr/>
              <a:t>25</a:t>
            </a:fld>
            <a:endParaRPr lang="en-US"/>
          </a:p>
        </p:txBody>
      </p:sp>
    </p:spTree>
    <p:extLst>
      <p:ext uri="{BB962C8B-B14F-4D97-AF65-F5344CB8AC3E}">
        <p14:creationId xmlns:p14="http://schemas.microsoft.com/office/powerpoint/2010/main" xmlns="" val="3745424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5" y="4415791"/>
            <a:ext cx="6572250" cy="4183380"/>
          </a:xfrm>
        </p:spPr>
        <p:txBody>
          <a:bodyPr/>
          <a:lstStyle/>
          <a:p>
            <a:pPr marL="0" lvl="1" indent="0" defTabSz="912937">
              <a:buFont typeface="Arial" panose="020B0604020202020204" pitchFamily="34" charset="0"/>
              <a:buNone/>
              <a:defRPr/>
            </a:pPr>
            <a:r>
              <a:rPr lang="en-US" b="1" dirty="0" smtClean="0"/>
              <a:t>PNA</a:t>
            </a:r>
          </a:p>
          <a:p>
            <a:pPr marL="174678" lvl="1" indent="-174678" defTabSz="912937">
              <a:buFont typeface="Arial" panose="020B0604020202020204" pitchFamily="34" charset="0"/>
              <a:buChar char="•"/>
              <a:defRPr/>
            </a:pPr>
            <a:endParaRPr lang="en-US" b="1" dirty="0" smtClean="0"/>
          </a:p>
          <a:p>
            <a:pPr marL="174678" lvl="1" indent="-174678" defTabSz="912937">
              <a:buFont typeface="Arial" panose="020B0604020202020204" pitchFamily="34" charset="0"/>
              <a:buChar char="•"/>
              <a:defRPr/>
            </a:pPr>
            <a:r>
              <a:rPr lang="en-US" b="1" dirty="0" smtClean="0"/>
              <a:t>3 Circuits held court lacks jurisdiction, eight Circuits (including 2</a:t>
            </a:r>
            <a:r>
              <a:rPr lang="en-US" b="1" baseline="30000" dirty="0" smtClean="0"/>
              <a:t>nd</a:t>
            </a:r>
            <a:r>
              <a:rPr lang="en-US" b="1" dirty="0" smtClean="0"/>
              <a:t> Circuit) held employer must timely  raise as a defense</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Fort Bend County v. Davis; Unanimous decision</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Lois Davis, a former employee of Fort Bend County, filed a civil action in January 2012 in federal district court alleging religious discrimination, retaliation, and sexual harassment. Prior to the commencement of the lawsuit, Davis filed a charge with the EEOC in March of 2011 asserting she had been subjected to retaliation and sexual harassment—not religious discrimination—and was issued a notice of right to sue. During the litigation, the federal district court granted Fort Bend County’s motion for summary judgment on all of Davis’ claims, and Davis appealed the trial court’s decision to the Fifth Circuit. The Fifth Circuit reversed the trial court’s decision on Davis’ religious discrimination claim, finding genuine disputes of material fact existed as to whether: (1) Davis held a bona fide religious belief that she needed to attend Sunday services; and (2) Fort Bend would have suffered an undue hardship in accommodating Davis’ religious observance.</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On remand, Fort Bend County asserted—for the first time in the litigation—that Davis had failed to exhaust her administrative remedies as required under Title VI because her charge did not include an allegation that Fort Bend County had discriminated against her based on her religion. The trial court agreed, finding that although Fort Bend County had not timely raised the issue, the filing of a charge of discrimination was a jurisdictional prerequisite in Title VII cases. The court therefore dismissed Davis’ religious discrimination claim. Davis again appealed the trial court’s decision to the Fifth Circuit. The Fifth Circuit reversed the trial court’s decision, finding the charge-filing requirement under Title VII was a claims-processing rule that could be waived if not timely raised</a:t>
            </a:r>
          </a:p>
          <a:p>
            <a:pPr marL="174678" indent="-174678">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2E8360-7344-484F-8975-A79AE36C2609}" type="slidenum">
              <a:rPr lang="en-US" smtClean="0"/>
              <a:pPr/>
              <a:t>26</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MGD</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Frank </a:t>
            </a:r>
            <a:r>
              <a:rPr lang="en-US" sz="1400" dirty="0">
                <a:latin typeface="Arial" panose="020B0604020202020204" pitchFamily="34" charset="0"/>
                <a:cs typeface="Arial" panose="020B0604020202020204" pitchFamily="34" charset="0"/>
              </a:rPr>
              <a:t>Varela, an employee of Lamps Plus, filed a putative class action in California federal court following a data breach. </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an ambiguous agreement cannot provide the “neces­sary ‘contractual basis’ for compelling class arbitration</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While the parties consented to individual arbitration, the Court noted that there is a “fundamental” and “crucial” difference between individual and class arbitration, the latter of which was not consented to</a:t>
            </a:r>
          </a:p>
        </p:txBody>
      </p:sp>
      <p:sp>
        <p:nvSpPr>
          <p:cNvPr id="4" name="Slide Number Placeholder 3"/>
          <p:cNvSpPr>
            <a:spLocks noGrp="1"/>
          </p:cNvSpPr>
          <p:nvPr>
            <p:ph type="sldNum" sz="quarter" idx="10"/>
          </p:nvPr>
        </p:nvSpPr>
        <p:spPr/>
        <p:txBody>
          <a:bodyPr/>
          <a:lstStyle/>
          <a:p>
            <a:fld id="{472E8360-7344-484F-8975-A79AE36C2609}" type="slidenum">
              <a:rPr lang="en-US" smtClean="0"/>
              <a:pPr/>
              <a:t>27</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E8360-7344-484F-8975-A79AE36C2609}" type="slidenum">
              <a:rPr lang="en-US" smtClean="0"/>
              <a:pPr/>
              <a:t>28</a:t>
            </a:fld>
            <a:endParaRPr lang="en-US"/>
          </a:p>
        </p:txBody>
      </p:sp>
    </p:spTree>
    <p:extLst>
      <p:ext uri="{BB962C8B-B14F-4D97-AF65-F5344CB8AC3E}">
        <p14:creationId xmlns:p14="http://schemas.microsoft.com/office/powerpoint/2010/main" xmlns="" val="1150504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6" y="4415791"/>
            <a:ext cx="6499225" cy="4183380"/>
          </a:xfrm>
        </p:spPr>
        <p:txBody>
          <a:bodyPr/>
          <a:lstStyle/>
          <a:p>
            <a:pPr marL="0" indent="0">
              <a:buFont typeface="Arial" panose="020B0604020202020204" pitchFamily="34" charset="0"/>
              <a:buNone/>
            </a:pPr>
            <a:r>
              <a:rPr lang="en-US" sz="1400" b="1" i="1" dirty="0" smtClean="0">
                <a:latin typeface="Arial" panose="020B0604020202020204" pitchFamily="34" charset="0"/>
                <a:cs typeface="Arial" panose="020B0604020202020204" pitchFamily="34" charset="0"/>
              </a:rPr>
              <a:t>MGD</a:t>
            </a:r>
          </a:p>
          <a:p>
            <a:pPr marL="174678" indent="-174678">
              <a:buFont typeface="Arial" panose="020B0604020202020204" pitchFamily="34" charset="0"/>
              <a:buChar char="•"/>
            </a:pPr>
            <a:endParaRPr lang="en-US" sz="1400" i="1"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i="1" dirty="0" smtClean="0">
                <a:latin typeface="Arial" panose="020B0604020202020204" pitchFamily="34" charset="0"/>
                <a:cs typeface="Arial" panose="020B0604020202020204" pitchFamily="34" charset="0"/>
              </a:rPr>
              <a:t>Clemens </a:t>
            </a:r>
            <a:r>
              <a:rPr lang="en-US" sz="1400" i="1" dirty="0">
                <a:latin typeface="Arial" panose="020B0604020202020204" pitchFamily="34" charset="0"/>
                <a:cs typeface="Arial" panose="020B0604020202020204" pitchFamily="34" charset="0"/>
              </a:rPr>
              <a:t>v. Moody’s Analytics, Inc</a:t>
            </a:r>
            <a:r>
              <a:rPr lang="en-US" sz="1400" dirty="0">
                <a:latin typeface="Arial" panose="020B0604020202020204" pitchFamily="34" charset="0"/>
                <a:cs typeface="Arial" panose="020B0604020202020204" pitchFamily="34" charset="0"/>
              </a:rPr>
              <a:t>. - In addition to his regular salary, Gregory Clemens was eligible for incentive payments based on both his individual performance and the team's, according to court documents. Following leave of 63 days for colon cancer, Moody's prorated his bonus based on his absences; internal investigation revealed that Clemens falsified work claims in an attempt to meet the criteria needed for a yearly commission bonus of approximately $100,000; claimed both termination and reduction of compensation was retaliation for taking the leave</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FMLA regulations entitle workers to "unconditional pay increases" that occur during leave such as cost of living increases and some </a:t>
            </a:r>
            <a:r>
              <a:rPr lang="en-US" sz="1400" dirty="0" smtClean="0">
                <a:latin typeface="Arial" panose="020B0604020202020204" pitchFamily="34" charset="0"/>
                <a:cs typeface="Arial" panose="020B0604020202020204" pitchFamily="34" charset="0"/>
              </a:rPr>
              <a:t>bonuses; </a:t>
            </a:r>
            <a:r>
              <a:rPr lang="en-US" sz="1400" dirty="0">
                <a:latin typeface="Arial" panose="020B0604020202020204" pitchFamily="34" charset="0"/>
                <a:cs typeface="Arial" panose="020B0604020202020204" pitchFamily="34" charset="0"/>
              </a:rPr>
              <a:t>For example, if an employee who used paid vacation leave for a non-FMLA purpose would receive the payment, then the employee who used paid vacation leave for an FMLA-protected purpose also must receive the payment</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This case is good news for employers but also gives employers some homework:</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Make sure your bonus structure is tied to specific goals such as hours worked, sales achieved, etc.</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Inform employees what those requirements are and uniformly follow them!</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Make sure you are consistent. Ensure bonuses distributed to employees on FMLA are calculated the same way they are for other types of paid or unpaid leave. </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If the bonus is calculated based on company performance rather than individual performance, pay the employee who is out on FMLA leave the full bonus.</a:t>
            </a:r>
          </a:p>
        </p:txBody>
      </p:sp>
      <p:sp>
        <p:nvSpPr>
          <p:cNvPr id="4" name="Slide Number Placeholder 3"/>
          <p:cNvSpPr>
            <a:spLocks noGrp="1"/>
          </p:cNvSpPr>
          <p:nvPr>
            <p:ph type="sldNum" sz="quarter" idx="10"/>
          </p:nvPr>
        </p:nvSpPr>
        <p:spPr/>
        <p:txBody>
          <a:bodyPr/>
          <a:lstStyle/>
          <a:p>
            <a:fld id="{472E8360-7344-484F-8975-A79AE36C2609}" type="slidenum">
              <a:rPr lang="en-US" smtClean="0"/>
              <a:pPr/>
              <a:t>29</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E8360-7344-484F-8975-A79AE36C2609}" type="slidenum">
              <a:rPr lang="en-US" smtClean="0"/>
              <a:pPr/>
              <a:t>3</a:t>
            </a:fld>
            <a:endParaRPr lang="en-US"/>
          </a:p>
        </p:txBody>
      </p:sp>
    </p:spTree>
    <p:extLst>
      <p:ext uri="{BB962C8B-B14F-4D97-AF65-F5344CB8AC3E}">
        <p14:creationId xmlns:p14="http://schemas.microsoft.com/office/powerpoint/2010/main" xmlns="" val="2080103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6" y="4415791"/>
            <a:ext cx="6499225" cy="4183380"/>
          </a:xfrm>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MGD</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Kelleher</a:t>
            </a:r>
            <a:r>
              <a:rPr lang="en-US" sz="1400" baseline="0" dirty="0" smtClean="0">
                <a:latin typeface="Arial" panose="020B0604020202020204" pitchFamily="34" charset="0"/>
                <a:cs typeface="Arial" panose="020B0604020202020204" pitchFamily="34" charset="0"/>
              </a:rPr>
              <a:t> v. John A. Cook 09/24/19</a:t>
            </a:r>
          </a:p>
          <a:p>
            <a:pPr marL="631878" lvl="1" indent="-174678">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Facts -  Kelleher worked for a Kingston, N.Y., company as a laborer. His young daughter has </a:t>
            </a:r>
            <a:r>
              <a:rPr lang="en-US" sz="1400" baseline="0" dirty="0" err="1" smtClean="0">
                <a:latin typeface="Arial" panose="020B0604020202020204" pitchFamily="34" charset="0"/>
                <a:cs typeface="Arial" panose="020B0604020202020204" pitchFamily="34" charset="0"/>
              </a:rPr>
              <a:t>Rett</a:t>
            </a:r>
            <a:r>
              <a:rPr lang="en-US" sz="1400" baseline="0" dirty="0" smtClean="0">
                <a:latin typeface="Arial" panose="020B0604020202020204" pitchFamily="34" charset="0"/>
                <a:cs typeface="Arial" panose="020B0604020202020204" pitchFamily="34" charset="0"/>
              </a:rPr>
              <a:t> Syndrome, a serious illness that affects her ability to speak, walk and breathe. After plaintiff told management that his daughter's illness required him to rush home after work to aid in her care, his relationship with the company deteriorated, and at one point, when he asked to work eight-hour shifts for one week (instead of the 10-12 hour shifts), management said "his problems at home were not the company's problems," and he would not receive a raise. The next day, after plaintiff's daughter suffered a near-fatal seizure, plaintiff told defendant he could not work the following Monday. He arrived late to work on Tuesday and learned he had been demoted. A few weeks later, after management again denied plaintiff's request for eight-hour shifts, he was fired, purportedly for arriving to work 10-15 minutes late.</a:t>
            </a:r>
          </a:p>
          <a:p>
            <a:pPr marL="631878" lvl="1" indent="-174678">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Even if Cook was not required to provide Kelleher with a reasonable accommodation, the panel writes, “an employer’s reaction to such a request for accommodation can support an inference that a subsequent adverse employment action was motivated by associational discrimination.”</a:t>
            </a:r>
          </a:p>
          <a:p>
            <a:pPr marL="631878" lvl="1" indent="-174678">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Good example of ensuring best practices when dealing with employee issues</a:t>
            </a:r>
          </a:p>
          <a:p>
            <a:pPr marL="174678" lvl="0"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what an employee must prove under an associational-discrimination theory:</a:t>
            </a:r>
          </a:p>
          <a:p>
            <a:pPr marL="631878" lvl="1"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"1) that she was qualified for the job at the time of an adverse employment action; 2) that she was subjected to adverse employment action; 3) that she was known at the time to have a relative or associate with a disability; and 4) that the adverse employment action occurred under circumstances raising a reasonable inference that the disability of the relative or associate was a determining factor in the employer's decision.“</a:t>
            </a:r>
          </a:p>
          <a:p>
            <a:pPr marL="1089078" lvl="2"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[Quoting </a:t>
            </a:r>
            <a:r>
              <a:rPr lang="en-US" sz="1400" dirty="0" err="1" smtClean="0">
                <a:latin typeface="Arial" panose="020B0604020202020204" pitchFamily="34" charset="0"/>
                <a:cs typeface="Arial" panose="020B0604020202020204" pitchFamily="34" charset="0"/>
              </a:rPr>
              <a:t>Graziadio</a:t>
            </a:r>
            <a:r>
              <a:rPr lang="en-US" sz="1400" dirty="0" smtClean="0">
                <a:latin typeface="Arial" panose="020B0604020202020204" pitchFamily="34" charset="0"/>
                <a:cs typeface="Arial" panose="020B0604020202020204" pitchFamily="34" charset="0"/>
              </a:rPr>
              <a:t> v. Culinary Inst. of Am., 817 F.3d 415, 432 (2d Cir. 2016).] Once the plaintiff makes a "minimal and de </a:t>
            </a:r>
            <a:r>
              <a:rPr lang="en-US" sz="1400" dirty="0" err="1" smtClean="0">
                <a:latin typeface="Arial" panose="020B0604020202020204" pitchFamily="34" charset="0"/>
                <a:cs typeface="Arial" panose="020B0604020202020204" pitchFamily="34" charset="0"/>
              </a:rPr>
              <a:t>minimis</a:t>
            </a:r>
            <a:r>
              <a:rPr lang="en-US" sz="1400" dirty="0" smtClean="0">
                <a:latin typeface="Arial" panose="020B0604020202020204" pitchFamily="34" charset="0"/>
                <a:cs typeface="Arial" panose="020B0604020202020204" pitchFamily="34" charset="0"/>
              </a:rPr>
              <a:t>" proffer on each of these elements, then - as under the McDonnell Douglas test generally - the burden "shifts to the employer to set forth a non‐discriminatory basis for the adverse action.“</a:t>
            </a:r>
          </a:p>
          <a:p>
            <a:pPr marL="174678" lvl="0"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This</a:t>
            </a:r>
            <a:r>
              <a:rPr lang="en-US" sz="1400" baseline="0" dirty="0" smtClean="0">
                <a:latin typeface="Arial" panose="020B0604020202020204" pitchFamily="34" charset="0"/>
                <a:cs typeface="Arial" panose="020B0604020202020204" pitchFamily="34" charset="0"/>
              </a:rPr>
              <a:t> is the first time the 2</a:t>
            </a:r>
            <a:r>
              <a:rPr lang="en-US" sz="1400" baseline="30000" dirty="0" smtClean="0">
                <a:latin typeface="Arial" panose="020B0604020202020204" pitchFamily="34" charset="0"/>
                <a:cs typeface="Arial" panose="020B0604020202020204" pitchFamily="34" charset="0"/>
              </a:rPr>
              <a:t>nd</a:t>
            </a:r>
            <a:r>
              <a:rPr lang="en-US" sz="1400" baseline="0" dirty="0" smtClean="0">
                <a:latin typeface="Arial" panose="020B0604020202020204" pitchFamily="34" charset="0"/>
                <a:cs typeface="Arial" panose="020B0604020202020204" pitchFamily="34" charset="0"/>
              </a:rPr>
              <a:t> Circuit has upheld an ADA claim based on the theory of “associational discrimination”</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2E8360-7344-484F-8975-A79AE36C2609}" type="slidenum">
              <a:rPr lang="en-US" smtClean="0"/>
              <a:pPr/>
              <a:t>30</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E8360-7344-484F-8975-A79AE36C2609}" type="slidenum">
              <a:rPr lang="en-US" smtClean="0"/>
              <a:pPr/>
              <a:t>31</a:t>
            </a:fld>
            <a:endParaRPr lang="en-US"/>
          </a:p>
        </p:txBody>
      </p:sp>
    </p:spTree>
    <p:extLst>
      <p:ext uri="{BB962C8B-B14F-4D97-AF65-F5344CB8AC3E}">
        <p14:creationId xmlns:p14="http://schemas.microsoft.com/office/powerpoint/2010/main" xmlns="" val="3581367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6" y="4415791"/>
            <a:ext cx="6718300" cy="4183380"/>
          </a:xfrm>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MGD</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SCOTUS </a:t>
            </a:r>
            <a:r>
              <a:rPr lang="en-US" sz="1400">
                <a:latin typeface="Arial" panose="020B0604020202020204" pitchFamily="34" charset="0"/>
                <a:cs typeface="Arial" panose="020B0604020202020204" pitchFamily="34" charset="0"/>
              </a:rPr>
              <a:t>– </a:t>
            </a:r>
            <a:r>
              <a:rPr lang="en-US" sz="1400" smtClean="0">
                <a:latin typeface="Arial" panose="020B0604020202020204" pitchFamily="34" charset="0"/>
                <a:cs typeface="Arial" panose="020B0604020202020204" pitchFamily="34" charset="0"/>
              </a:rPr>
              <a:t>Argued </a:t>
            </a:r>
            <a:r>
              <a:rPr lang="en-US" sz="1400" dirty="0">
                <a:latin typeface="Arial" panose="020B0604020202020204" pitchFamily="34" charset="0"/>
                <a:cs typeface="Arial" panose="020B0604020202020204" pitchFamily="34" charset="0"/>
              </a:rPr>
              <a:t>October 8</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Bostock v. Clayton County, Georgia, No. 17-1618 [</a:t>
            </a:r>
            <a:r>
              <a:rPr lang="en-US" sz="1400" dirty="0" err="1">
                <a:latin typeface="Arial" panose="020B0604020202020204" pitchFamily="34" charset="0"/>
                <a:cs typeface="Arial" panose="020B0604020202020204" pitchFamily="34" charset="0"/>
              </a:rPr>
              <a:t>Arg</a:t>
            </a:r>
            <a:r>
              <a:rPr lang="en-US" sz="1400" dirty="0">
                <a:latin typeface="Arial" panose="020B0604020202020204" pitchFamily="34" charset="0"/>
                <a:cs typeface="Arial" panose="020B0604020202020204" pitchFamily="34" charset="0"/>
              </a:rPr>
              <a:t>: 10.8.2019] - Issue(s): Whether discrimination against an employee because of sexual orientation constitutes prohibited employment discrimination “because of . . . sex” within the meaning of Title VII of the Civil Rights Act of 1964, 42 U.S.C. § 2000e-2.</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R.G. &amp; G.R. Harris Funeral Homes Inc. v. Equal Employment Opportunity Commission, No. 18-107 [</a:t>
            </a:r>
            <a:r>
              <a:rPr lang="en-US" sz="1400" dirty="0" err="1">
                <a:latin typeface="Arial" panose="020B0604020202020204" pitchFamily="34" charset="0"/>
                <a:cs typeface="Arial" panose="020B0604020202020204" pitchFamily="34" charset="0"/>
              </a:rPr>
              <a:t>Arg</a:t>
            </a:r>
            <a:r>
              <a:rPr lang="en-US" sz="1400" dirty="0">
                <a:latin typeface="Arial" panose="020B0604020202020204" pitchFamily="34" charset="0"/>
                <a:cs typeface="Arial" panose="020B0604020202020204" pitchFamily="34" charset="0"/>
              </a:rPr>
              <a:t>: 10.8.2019]  - Issue(s): Whether Title VII prohibits discrimination against transgender people based on (1) their status as transgender or (2) sex stereotyping under Price Waterhouse v. Hopkins.</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Altitude Express Inc. v. </a:t>
            </a:r>
            <a:r>
              <a:rPr lang="en-US" sz="1400" dirty="0" err="1">
                <a:latin typeface="Arial" panose="020B0604020202020204" pitchFamily="34" charset="0"/>
                <a:cs typeface="Arial" panose="020B0604020202020204" pitchFamily="34" charset="0"/>
              </a:rPr>
              <a:t>Zarda</a:t>
            </a:r>
            <a:r>
              <a:rPr lang="en-US" sz="1400" dirty="0">
                <a:latin typeface="Arial" panose="020B0604020202020204" pitchFamily="34" charset="0"/>
                <a:cs typeface="Arial" panose="020B0604020202020204" pitchFamily="34" charset="0"/>
              </a:rPr>
              <a:t>, No. 17-1623 [</a:t>
            </a:r>
            <a:r>
              <a:rPr lang="en-US" sz="1400" dirty="0" err="1">
                <a:latin typeface="Arial" panose="020B0604020202020204" pitchFamily="34" charset="0"/>
                <a:cs typeface="Arial" panose="020B0604020202020204" pitchFamily="34" charset="0"/>
              </a:rPr>
              <a:t>Arg</a:t>
            </a:r>
            <a:r>
              <a:rPr lang="en-US" sz="1400" dirty="0">
                <a:latin typeface="Arial" panose="020B0604020202020204" pitchFamily="34" charset="0"/>
                <a:cs typeface="Arial" panose="020B0604020202020204" pitchFamily="34" charset="0"/>
              </a:rPr>
              <a:t>: 10.8.2019] - Issue(s): Whether the prohibition in Title VII of the Civil Rights Act of 1964, 42 U.S.C. § 2000e-2(a)(1), against employment discrimination “because of . . . sex” encompasses discrimination based on an individual’s sexual orientation.</a:t>
            </a:r>
          </a:p>
          <a:p>
            <a:pPr marL="17467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Equality Act</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Introduced in House on March 13, 2019 and passed House 236-173 (8 republicans voted in favor and no democrats opposed it)</a:t>
            </a:r>
          </a:p>
          <a:p>
            <a:pPr marL="640487" lvl="1"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Introduced in Senate on March 13, 2019 and referred to committee; bill will likely die in the Senate, as it is not a high priority for Majority Leader Mitch McConnell (R-KY), who is laser-focused on confirming judges (President Trump’s 40th circuit court nominee was confirmed recently) and other nominees</a:t>
            </a:r>
          </a:p>
          <a:p>
            <a:pPr marL="184018" indent="-174678">
              <a:buFont typeface="Arial" panose="020B0604020202020204" pitchFamily="34" charset="0"/>
              <a:buChar char="•"/>
            </a:pPr>
            <a:r>
              <a:rPr lang="en-US" sz="1400" dirty="0">
                <a:latin typeface="Arial" panose="020B0604020202020204" pitchFamily="34" charset="0"/>
                <a:cs typeface="Arial" panose="020B0604020202020204" pitchFamily="34" charset="0"/>
              </a:rPr>
              <a:t>Of note presently 21 states </a:t>
            </a:r>
            <a:r>
              <a:rPr lang="en-US" sz="1400" b="1" dirty="0">
                <a:latin typeface="Arial" panose="020B0604020202020204" pitchFamily="34" charset="0"/>
                <a:cs typeface="Arial" panose="020B0604020202020204" pitchFamily="34" charset="0"/>
              </a:rPr>
              <a:t>including CT </a:t>
            </a:r>
            <a:r>
              <a:rPr lang="en-US" sz="1400" dirty="0">
                <a:latin typeface="Arial" panose="020B0604020202020204" pitchFamily="34" charset="0"/>
                <a:cs typeface="Arial" panose="020B0604020202020204" pitchFamily="34" charset="0"/>
              </a:rPr>
              <a:t>and the District of Columbia prohibit discrimination in private employment based on sexual orientation and gender identity, and one additional state prohibits discrimination in private employment based on sexual orientation only</a:t>
            </a:r>
          </a:p>
        </p:txBody>
      </p:sp>
      <p:sp>
        <p:nvSpPr>
          <p:cNvPr id="4" name="Slide Number Placeholder 3"/>
          <p:cNvSpPr>
            <a:spLocks noGrp="1"/>
          </p:cNvSpPr>
          <p:nvPr>
            <p:ph type="sldNum" sz="quarter" idx="10"/>
          </p:nvPr>
        </p:nvSpPr>
        <p:spPr/>
        <p:txBody>
          <a:bodyPr/>
          <a:lstStyle/>
          <a:p>
            <a:fld id="{472E8360-7344-484F-8975-A79AE36C2609}" type="slidenum">
              <a:rPr lang="en-US" smtClean="0"/>
              <a:pPr/>
              <a:t>32</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6" y="4415791"/>
            <a:ext cx="6718300" cy="4183380"/>
          </a:xfrm>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PNA</a:t>
            </a:r>
          </a:p>
          <a:p>
            <a:pPr marL="0" indent="0">
              <a:buFont typeface="Arial" panose="020B0604020202020204" pitchFamily="34" charset="0"/>
              <a:buNone/>
            </a:pPr>
            <a:endParaRPr lang="en-US" sz="1400" b="1" dirty="0" smtClean="0">
              <a:latin typeface="Arial" panose="020B0604020202020204" pitchFamily="34" charset="0"/>
              <a:cs typeface="Arial" panose="020B0604020202020204" pitchFamily="34" charset="0"/>
            </a:endParaRPr>
          </a:p>
          <a:p>
            <a:r>
              <a:rPr lang="en-US" sz="1200" b="0" i="0" u="none" strike="noStrike" kern="1200" baseline="0" dirty="0" smtClean="0">
                <a:solidFill>
                  <a:schemeClr val="tx1"/>
                </a:solidFill>
                <a:latin typeface="+mn-lt"/>
                <a:ea typeface="+mn-ea"/>
                <a:cs typeface="+mn-cs"/>
              </a:rPr>
              <a:t>Proposed Rulemaking Regarding the Ability of Undergraduate and Graduate Students to Unionize</a:t>
            </a:r>
          </a:p>
          <a:p>
            <a:r>
              <a:rPr lang="en-US" sz="1200" b="0" i="0" u="none" strike="noStrike" kern="1200" baseline="0" dirty="0" smtClean="0">
                <a:solidFill>
                  <a:schemeClr val="tx1"/>
                </a:solidFill>
                <a:latin typeface="+mn-lt"/>
                <a:ea typeface="+mn-ea"/>
                <a:cs typeface="+mn-cs"/>
              </a:rPr>
              <a:t>• The NLRB has proposed a rule that would exempt undergraduate and graduate students who perform services for financial compensation from being able to unionize.</a:t>
            </a:r>
          </a:p>
          <a:p>
            <a:r>
              <a:rPr lang="en-US" sz="1200" b="0" i="0" u="none" strike="noStrike" kern="1200" baseline="0" dirty="0" smtClean="0">
                <a:solidFill>
                  <a:schemeClr val="tx1"/>
                </a:solidFill>
                <a:latin typeface="+mn-lt"/>
                <a:ea typeface="+mn-ea"/>
                <a:cs typeface="+mn-cs"/>
              </a:rPr>
              <a:t>• The NLRB has changed its position on this issue three times in the past 19 years, and the proposed rule is designed to conclusively resolve the issue—at least for now.</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2E8360-7344-484F-8975-A79AE36C2609}" type="slidenum">
              <a:rPr lang="en-US" smtClean="0"/>
              <a:pPr/>
              <a:t>33</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6" y="4415791"/>
            <a:ext cx="6718300" cy="4183380"/>
          </a:xfrm>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MGD</a:t>
            </a:r>
          </a:p>
          <a:p>
            <a:pPr marL="0" indent="0">
              <a:buFont typeface="Arial" panose="020B0604020202020204" pitchFamily="34" charset="0"/>
              <a:buNone/>
            </a:pPr>
            <a:endParaRPr lang="en-US" sz="14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Notice of proposed</a:t>
            </a:r>
            <a:r>
              <a:rPr lang="en-US" sz="1400" b="1" baseline="0" dirty="0" smtClean="0">
                <a:latin typeface="Arial" panose="020B0604020202020204" pitchFamily="34" charset="0"/>
                <a:cs typeface="Arial" panose="020B0604020202020204" pitchFamily="34" charset="0"/>
              </a:rPr>
              <a:t> rule making issued </a:t>
            </a:r>
            <a:r>
              <a:rPr lang="en-US" sz="1400" b="1" baseline="0" smtClean="0">
                <a:latin typeface="Arial" panose="020B0604020202020204" pitchFamily="34" charset="0"/>
                <a:cs typeface="Arial" panose="020B0604020202020204" pitchFamily="34" charset="0"/>
              </a:rPr>
              <a:t>on October 8, 2019</a:t>
            </a:r>
            <a:endParaRPr lang="en-US" sz="1400" b="1"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b="1" dirty="0" smtClean="0">
              <a:latin typeface="Arial" panose="020B0604020202020204" pitchFamily="34" charset="0"/>
              <a:cs typeface="Arial" panose="020B0604020202020204" pitchFamily="34" charset="0"/>
            </a:endParaRPr>
          </a:p>
          <a:p>
            <a:r>
              <a:rPr lang="en-US" sz="1200" b="1" i="0" kern="1200" dirty="0" smtClean="0">
                <a:solidFill>
                  <a:schemeClr val="tx1"/>
                </a:solidFill>
                <a:effectLst/>
                <a:latin typeface="+mn-lt"/>
                <a:ea typeface="+mn-ea"/>
                <a:cs typeface="+mn-cs"/>
              </a:rPr>
              <a:t>The 80/20 Rule</a:t>
            </a:r>
          </a:p>
          <a:p>
            <a:r>
              <a:rPr lang="en-US" sz="1200" b="0" i="0" kern="1200" dirty="0" smtClean="0">
                <a:solidFill>
                  <a:schemeClr val="tx1"/>
                </a:solidFill>
                <a:effectLst/>
                <a:latin typeface="+mn-lt"/>
                <a:ea typeface="+mn-ea"/>
                <a:cs typeface="+mn-cs"/>
              </a:rPr>
              <a:t>The “20%” or “80/20” Rule fueled numerous lawsuits throughout the country over the past two decades. Under the Rule, employers, particularly those in the restaurant and hospitality industries, were asked to segregate the daily activities of their tipped employees into “tip-generating” duties, “related, but non-tip-generating” duties, and “unrelated” duties, with little guidance on what activities fell into which bucket and how to capture such time. For details of the 80/20 Rule, see our article, </a:t>
            </a:r>
            <a:r>
              <a:rPr lang="en-US" sz="1200" b="0" i="0" u="none" strike="noStrike" kern="1200" dirty="0" smtClean="0">
                <a:solidFill>
                  <a:schemeClr val="tx1"/>
                </a:solidFill>
                <a:effectLst/>
                <a:latin typeface="+mn-lt"/>
                <a:ea typeface="+mn-ea"/>
                <a:cs typeface="+mn-cs"/>
                <a:hlinkClick r:id="rId3"/>
              </a:rPr>
              <a:t>Labor Department Abandons ‘80/20’ Tip Credit Rule, to Relief of Restaurant, Hospitality Industries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November 2018, the DOL abandoned that Rule when it reissued a 2009 Opinion Letter originally issued late in the George W. Bush Administration, but subsequently withdrawn by the Obama Administration. Over the past year, courts have disagreed as to whether the DOL’s 2018 withdrawal of the 80/20 Rule is entitled to deference under the so-called </a:t>
            </a:r>
            <a:r>
              <a:rPr lang="en-US" sz="1200" b="0" i="1" kern="1200" dirty="0" smtClean="0">
                <a:solidFill>
                  <a:schemeClr val="tx1"/>
                </a:solidFill>
                <a:effectLst/>
                <a:latin typeface="+mn-lt"/>
                <a:ea typeface="+mn-ea"/>
                <a:cs typeface="+mn-cs"/>
              </a:rPr>
              <a:t>Auer </a:t>
            </a:r>
            <a:r>
              <a:rPr lang="en-US" sz="1200" b="0" i="0" kern="1200" dirty="0" smtClean="0">
                <a:solidFill>
                  <a:schemeClr val="tx1"/>
                </a:solidFill>
                <a:effectLst/>
                <a:latin typeface="+mn-lt"/>
                <a:ea typeface="+mn-ea"/>
                <a:cs typeface="+mn-cs"/>
              </a:rPr>
              <a:t>doctrine.</a:t>
            </a:r>
          </a:p>
          <a:p>
            <a:r>
              <a:rPr lang="en-US" sz="1200" b="0" i="0" kern="1200" dirty="0" smtClean="0">
                <a:solidFill>
                  <a:schemeClr val="tx1"/>
                </a:solidFill>
                <a:effectLst/>
                <a:latin typeface="+mn-lt"/>
                <a:ea typeface="+mn-ea"/>
                <a:cs typeface="+mn-cs"/>
              </a:rPr>
              <a:t>The NPRM reflects the position DOL adopted a year ago in the November 2018 Opinion Letter and, later, in an amendment to its Field Operations Handbook, when it rescinded the 80/20 Rule. Consistent with that guidance, under the proposed regulation, “an employer may take a tip credit for any amount of time that an employee in a tipped occupation performs related, non-tipped duties contemporaneously with, or within a reasonable time before or after, his tipped duties.” A non-tipped duty will be considered related to a tip-producing occupation if the duty is listed as a task of the tip-producing occupation in the Occupational Information Network (O*NET). Examples of such “related” duties include setting up and cleaning tables, making coffee, and occasionally cleaning glasses or dishes.</a:t>
            </a:r>
          </a:p>
          <a:p>
            <a:r>
              <a:rPr lang="en-US" sz="1200" b="1" i="0" kern="1200" dirty="0" smtClean="0">
                <a:solidFill>
                  <a:schemeClr val="tx1"/>
                </a:solidFill>
                <a:effectLst/>
                <a:latin typeface="+mn-lt"/>
                <a:ea typeface="+mn-ea"/>
                <a:cs typeface="+mn-cs"/>
              </a:rPr>
              <a:t>Tip Pooling</a:t>
            </a:r>
          </a:p>
          <a:p>
            <a:r>
              <a:rPr lang="en-US" sz="1200" b="0" i="0" kern="1200" dirty="0" smtClean="0">
                <a:solidFill>
                  <a:schemeClr val="tx1"/>
                </a:solidFill>
                <a:effectLst/>
                <a:latin typeface="+mn-lt"/>
                <a:ea typeface="+mn-ea"/>
                <a:cs typeface="+mn-cs"/>
              </a:rPr>
              <a:t>Under the 2011 tip pooling regulation promulgated during the Obama Administration, employers were prohibited from requiring tipped workers to pool their gratuities with non-tipped workers, </a:t>
            </a:r>
            <a:r>
              <a:rPr lang="en-US" sz="1200" b="0" i="1" kern="1200" dirty="0" smtClean="0">
                <a:solidFill>
                  <a:schemeClr val="tx1"/>
                </a:solidFill>
                <a:effectLst/>
                <a:latin typeface="+mn-lt"/>
                <a:ea typeface="+mn-ea"/>
                <a:cs typeface="+mn-cs"/>
              </a:rPr>
              <a:t>regardless </a:t>
            </a:r>
            <a:r>
              <a:rPr lang="en-US" sz="1200" b="0" i="0" kern="1200" dirty="0" smtClean="0">
                <a:solidFill>
                  <a:schemeClr val="tx1"/>
                </a:solidFill>
                <a:effectLst/>
                <a:latin typeface="+mn-lt"/>
                <a:ea typeface="+mn-ea"/>
                <a:cs typeface="+mn-cs"/>
              </a:rPr>
              <a:t>of whether the employer takes a tip credit. That rule was challenged repeatedly in court following its implementation, resulting in a circuit split. </a:t>
            </a:r>
            <a:r>
              <a:rPr lang="en-US" sz="1200" b="0" i="1" kern="1200" dirty="0" smtClean="0">
                <a:solidFill>
                  <a:schemeClr val="tx1"/>
                </a:solidFill>
                <a:effectLst/>
                <a:latin typeface="+mn-lt"/>
                <a:ea typeface="+mn-ea"/>
                <a:cs typeface="+mn-cs"/>
              </a:rPr>
              <a:t>Compare Oregon Restaurant &amp; Lodging </a:t>
            </a:r>
            <a:r>
              <a:rPr lang="en-US" sz="1200" b="0" i="1" kern="1200" dirty="0" err="1" smtClean="0">
                <a:solidFill>
                  <a:schemeClr val="tx1"/>
                </a:solidFill>
                <a:effectLst/>
                <a:latin typeface="+mn-lt"/>
                <a:ea typeface="+mn-ea"/>
                <a:cs typeface="+mn-cs"/>
              </a:rPr>
              <a:t>Ass’n</a:t>
            </a:r>
            <a:r>
              <a:rPr lang="en-US" sz="1200" b="0" i="1" kern="1200" dirty="0" smtClean="0">
                <a:solidFill>
                  <a:schemeClr val="tx1"/>
                </a:solidFill>
                <a:effectLst/>
                <a:latin typeface="+mn-lt"/>
                <a:ea typeface="+mn-ea"/>
                <a:cs typeface="+mn-cs"/>
              </a:rPr>
              <a:t> v. Perez, </a:t>
            </a:r>
            <a:r>
              <a:rPr lang="en-US" sz="1200" b="0" i="0" kern="1200" dirty="0" smtClean="0">
                <a:solidFill>
                  <a:schemeClr val="tx1"/>
                </a:solidFill>
                <a:effectLst/>
                <a:latin typeface="+mn-lt"/>
                <a:ea typeface="+mn-ea"/>
                <a:cs typeface="+mn-cs"/>
              </a:rPr>
              <a:t>816 F.3d 1080 (9th Cir. 2016) (upholding the tip-pooling rule); </a:t>
            </a:r>
            <a:r>
              <a:rPr lang="en-US" sz="1200" b="0" i="1" kern="1200" dirty="0" smtClean="0">
                <a:solidFill>
                  <a:schemeClr val="tx1"/>
                </a:solidFill>
                <a:effectLst/>
                <a:latin typeface="+mn-lt"/>
                <a:ea typeface="+mn-ea"/>
                <a:cs typeface="+mn-cs"/>
              </a:rPr>
              <a:t>with Marlow v. New Food Guy, Inc., </a:t>
            </a:r>
            <a:r>
              <a:rPr lang="en-US" sz="1200" b="0" i="0" kern="1200" dirty="0" smtClean="0">
                <a:solidFill>
                  <a:schemeClr val="tx1"/>
                </a:solidFill>
                <a:effectLst/>
                <a:latin typeface="+mn-lt"/>
                <a:ea typeface="+mn-ea"/>
                <a:cs typeface="+mn-cs"/>
              </a:rPr>
              <a:t>861 F.3d 1157 (10th Cir. 2017) (finding the rule invalid). With passage of the CAA in 2018, Congress directed that the 2011 rule would have no further force or effect until the DOL took further action.</a:t>
            </a:r>
          </a:p>
          <a:p>
            <a:r>
              <a:rPr lang="en-US" sz="1200" b="0" i="0" kern="1200" dirty="0" smtClean="0">
                <a:solidFill>
                  <a:schemeClr val="tx1"/>
                </a:solidFill>
                <a:effectLst/>
                <a:latin typeface="+mn-lt"/>
                <a:ea typeface="+mn-ea"/>
                <a:cs typeface="+mn-cs"/>
              </a:rPr>
              <a:t>The proposed rule expressly permits employers to mandate tip sharing among tipped and non-tipped workers, so long as the employer does not take a tip credit. Employers that do not take an FLSA tip credit will be able to include traditionally non-tipped employees, such as cooks or dishwashers, in a mandatory tip pool. The employer must fully redistribute tips at least as often as it pays wages and must align its policy of paying credit card- and cash-based tips. This change likely will increase the compensation for back-of-the-house workers (such as cooks), who now will be able to share in the lucrative tips received by servers, and addresses what many believe was an unfair system that rewarded servers with tips but ignored those who worked to enable servers to generate tips.</a:t>
            </a:r>
          </a:p>
          <a:p>
            <a:r>
              <a:rPr lang="en-US" sz="1200" b="0" i="0" kern="1200" dirty="0" smtClean="0">
                <a:solidFill>
                  <a:schemeClr val="tx1"/>
                </a:solidFill>
                <a:effectLst/>
                <a:latin typeface="+mn-lt"/>
                <a:ea typeface="+mn-ea"/>
                <a:cs typeface="+mn-cs"/>
              </a:rPr>
              <a:t>Significantly, while the proposed rule permits employers to broaden the scope of those eligible to participate in a tip pool, it also implements the CAA’s limitation. The CAA prohibits employers, including supervisors and managers, from keeping any portion of employee tips. The statute, however, does not define the terms “supervisor” or “manager.” The NPRM seeks to clarify those terms by explaining that the duties test applicable to the “white collar” executive exemption will control who meets the definition of a manager or supervisor under the tip-pooling rules. Under the executive exemption, an employee must have management as his or her primary duty; must customarily and regularly direct the work of at least two employees; and must have the authority to hire or fire other employees or provide recommendations regarding employment status that are given particular weight. Moreover, an employee who owns a 20% equity interest in the business at issue and who is actively engaged in its management also would be considered a manager or supervisor.</a:t>
            </a:r>
          </a:p>
          <a:p>
            <a:r>
              <a:rPr lang="en-US" sz="1200" b="0" i="0" kern="1200" dirty="0" smtClean="0">
                <a:solidFill>
                  <a:schemeClr val="tx1"/>
                </a:solidFill>
                <a:effectLst/>
                <a:latin typeface="+mn-lt"/>
                <a:ea typeface="+mn-ea"/>
                <a:cs typeface="+mn-cs"/>
              </a:rPr>
              <a:t>Employers may submit comments to the DOL regarding the proposed rule by December 9, 2019. Following the DOL’s consideration of the comments, it will publish a Final Rule, typically with at least 60 days’ notice prior to its effective date. Thus, the effective date of a Final Rule likely will be in early to mid-2020.</a:t>
            </a:r>
          </a:p>
          <a:p>
            <a:r>
              <a:rPr lang="en-US" sz="1200" b="0" i="0" kern="1200" dirty="0" smtClean="0">
                <a:solidFill>
                  <a:schemeClr val="tx1"/>
                </a:solidFill>
                <a:effectLst/>
                <a:latin typeface="+mn-lt"/>
                <a:ea typeface="+mn-ea"/>
                <a:cs typeface="+mn-cs"/>
              </a:rPr>
              <a:t>If you have any questions about these proposed rules or any other wage and hour developments, please contact a Jackson Lewis attorney.</a:t>
            </a:r>
          </a:p>
          <a:p>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2E8360-7344-484F-8975-A79AE36C2609}" type="slidenum">
              <a:rPr lang="en-US" smtClean="0"/>
              <a:pPr/>
              <a:t>34</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E8360-7344-484F-8975-A79AE36C2609}" type="slidenum">
              <a:rPr lang="en-US" smtClean="0"/>
              <a:pPr/>
              <a:t>35</a:t>
            </a:fld>
            <a:endParaRPr lang="en-US"/>
          </a:p>
        </p:txBody>
      </p:sp>
    </p:spTree>
    <p:extLst>
      <p:ext uri="{BB962C8B-B14F-4D97-AF65-F5344CB8AC3E}">
        <p14:creationId xmlns:p14="http://schemas.microsoft.com/office/powerpoint/2010/main" xmlns="" val="217268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MGD</a:t>
            </a:r>
          </a:p>
          <a:p>
            <a:endParaRPr lang="en-US" dirty="0" smtClean="0"/>
          </a:p>
          <a:p>
            <a:r>
              <a:rPr lang="en-US" dirty="0" smtClean="0"/>
              <a:t>Released</a:t>
            </a:r>
            <a:r>
              <a:rPr lang="en-US" baseline="0" dirty="0" smtClean="0"/>
              <a:t> in April 2019</a:t>
            </a:r>
            <a:endParaRPr lang="en-US" dirty="0" smtClean="0"/>
          </a:p>
          <a:p>
            <a:r>
              <a:rPr lang="en-US" dirty="0" smtClean="0"/>
              <a:t>Data</a:t>
            </a:r>
            <a:r>
              <a:rPr lang="en-US" baseline="0" dirty="0" smtClean="0"/>
              <a:t> runs from October 1, 2017, through September 30, 2018</a:t>
            </a:r>
          </a:p>
          <a:p>
            <a:r>
              <a:rPr lang="en-US" baseline="0" dirty="0" smtClean="0"/>
              <a:t>9.3% decrease from FY 2017</a:t>
            </a:r>
          </a:p>
          <a:p>
            <a:r>
              <a:rPr lang="en-US" dirty="0" smtClean="0"/>
              <a:t>Why?</a:t>
            </a:r>
          </a:p>
          <a:p>
            <a:pPr marL="171450" indent="-171450">
              <a:buFont typeface="Arial" panose="020B0604020202020204" pitchFamily="34" charset="0"/>
              <a:buChar char="•"/>
            </a:pPr>
            <a:r>
              <a:rPr lang="en-US" dirty="0" smtClean="0"/>
              <a:t>Good economy?</a:t>
            </a:r>
          </a:p>
          <a:p>
            <a:pPr marL="171450" indent="-171450">
              <a:buFont typeface="Arial" panose="020B0604020202020204" pitchFamily="34" charset="0"/>
              <a:buChar char="•"/>
            </a:pPr>
            <a:r>
              <a:rPr lang="en-US" dirty="0" smtClean="0"/>
              <a:t>Low unemployment rate?</a:t>
            </a:r>
          </a:p>
          <a:p>
            <a:endParaRPr lang="en-US" dirty="0"/>
          </a:p>
        </p:txBody>
      </p:sp>
      <p:sp>
        <p:nvSpPr>
          <p:cNvPr id="4" name="Slide Number Placeholder 3"/>
          <p:cNvSpPr>
            <a:spLocks noGrp="1"/>
          </p:cNvSpPr>
          <p:nvPr>
            <p:ph type="sldNum" sz="quarter" idx="10"/>
          </p:nvPr>
        </p:nvSpPr>
        <p:spPr/>
        <p:txBody>
          <a:bodyPr/>
          <a:lstStyle/>
          <a:p>
            <a:fld id="{472E8360-7344-484F-8975-A79AE36C2609}" type="slidenum">
              <a:rPr lang="en-US" smtClean="0"/>
              <a:pPr/>
              <a:t>4</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b="1" dirty="0" smtClean="0"/>
              <a:t>MGD</a:t>
            </a:r>
          </a:p>
          <a:p>
            <a:pPr defTabSz="912937">
              <a:defRPr/>
            </a:pPr>
            <a:endParaRPr lang="en-US" b="1" dirty="0" smtClean="0"/>
          </a:p>
          <a:p>
            <a:pPr defTabSz="912937">
              <a:defRPr/>
            </a:pPr>
            <a:r>
              <a:rPr lang="en-US" b="0" dirty="0" smtClean="0"/>
              <a:t>Race dropped to 4th most common</a:t>
            </a:r>
          </a:p>
          <a:p>
            <a:endParaRPr lang="en-US" dirty="0"/>
          </a:p>
        </p:txBody>
      </p:sp>
      <p:sp>
        <p:nvSpPr>
          <p:cNvPr id="4" name="Slide Number Placeholder 3"/>
          <p:cNvSpPr>
            <a:spLocks noGrp="1"/>
          </p:cNvSpPr>
          <p:nvPr>
            <p:ph type="sldNum" sz="quarter" idx="10"/>
          </p:nvPr>
        </p:nvSpPr>
        <p:spPr/>
        <p:txBody>
          <a:bodyPr/>
          <a:lstStyle/>
          <a:p>
            <a:fld id="{472E8360-7344-484F-8975-A79AE36C2609}" type="slidenum">
              <a:rPr lang="en-US" smtClean="0"/>
              <a:pPr/>
              <a:t>5</a:t>
            </a:fld>
            <a:endParaRPr lang="en-US"/>
          </a:p>
        </p:txBody>
      </p:sp>
    </p:spTree>
    <p:extLst>
      <p:ext uri="{BB962C8B-B14F-4D97-AF65-F5344CB8AC3E}">
        <p14:creationId xmlns:p14="http://schemas.microsoft.com/office/powerpoint/2010/main" xmlns="" val="21090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PNA</a:t>
            </a:r>
          </a:p>
          <a:p>
            <a:endParaRPr lang="en-US" dirty="0" smtClean="0"/>
          </a:p>
          <a:p>
            <a:r>
              <a:rPr lang="en-US" dirty="0" smtClean="0"/>
              <a:t>Race claims had been first since FY 2009</a:t>
            </a:r>
          </a:p>
          <a:p>
            <a:endParaRPr lang="en-US" dirty="0"/>
          </a:p>
        </p:txBody>
      </p:sp>
      <p:sp>
        <p:nvSpPr>
          <p:cNvPr id="4" name="Slide Number Placeholder 3"/>
          <p:cNvSpPr>
            <a:spLocks noGrp="1"/>
          </p:cNvSpPr>
          <p:nvPr>
            <p:ph type="sldNum" sz="quarter" idx="10"/>
          </p:nvPr>
        </p:nvSpPr>
        <p:spPr/>
        <p:txBody>
          <a:bodyPr/>
          <a:lstStyle/>
          <a:p>
            <a:fld id="{472E8360-7344-484F-8975-A79AE36C2609}" type="slidenum">
              <a:rPr lang="en-US" smtClean="0"/>
              <a:pPr/>
              <a:t>6</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E8360-7344-484F-8975-A79AE36C2609}" type="slidenum">
              <a:rPr lang="en-US" smtClean="0"/>
              <a:pPr/>
              <a:t>7</a:t>
            </a:fld>
            <a:endParaRPr lang="en-US"/>
          </a:p>
        </p:txBody>
      </p:sp>
    </p:spTree>
    <p:extLst>
      <p:ext uri="{BB962C8B-B14F-4D97-AF65-F5344CB8AC3E}">
        <p14:creationId xmlns:p14="http://schemas.microsoft.com/office/powerpoint/2010/main" xmlns="" val="302309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9075" y="4415791"/>
            <a:ext cx="6572250" cy="4183380"/>
          </a:xfrm>
        </p:spPr>
        <p:txBody>
          <a:bodyPr/>
          <a:lstStyle/>
          <a:p>
            <a:pPr marL="0" indent="0">
              <a:buFont typeface="Arial" panose="020B0604020202020204" pitchFamily="34" charset="0"/>
              <a:buNone/>
            </a:pPr>
            <a:r>
              <a:rPr lang="en-US" altLang="en-US" b="1" dirty="0" smtClean="0">
                <a:latin typeface="Arial" pitchFamily="34" charset="0"/>
                <a:cs typeface="Arial" panose="020B0604020202020204" pitchFamily="34" charset="0"/>
              </a:rPr>
              <a:t>PNA</a:t>
            </a:r>
          </a:p>
          <a:p>
            <a:pPr marL="174678" indent="-174678">
              <a:buFont typeface="Arial" panose="020B0604020202020204" pitchFamily="34" charset="0"/>
              <a:buChar char="•"/>
            </a:pPr>
            <a:endParaRPr lang="en-US" altLang="en-US" dirty="0" smtClean="0">
              <a:latin typeface="Arial" pitchFamily="34" charset="0"/>
              <a:cs typeface="Arial" panose="020B0604020202020204" pitchFamily="34" charset="0"/>
            </a:endParaRPr>
          </a:p>
          <a:p>
            <a:pPr marL="174678" indent="-174678">
              <a:buFont typeface="Arial" panose="020B0604020202020204" pitchFamily="34" charset="0"/>
              <a:buChar char="•"/>
            </a:pPr>
            <a:r>
              <a:rPr lang="en-US" altLang="en-US" dirty="0" smtClean="0">
                <a:latin typeface="Arial" pitchFamily="34" charset="0"/>
                <a:cs typeface="Arial" panose="020B0604020202020204" pitchFamily="34" charset="0"/>
              </a:rPr>
              <a:t>The first salary threshold was set in 1938 at an annual income of $1,560; current rate was set in 2004</a:t>
            </a:r>
          </a:p>
          <a:p>
            <a:pPr marL="174678" indent="-174678">
              <a:buFont typeface="Arial" panose="020B0604020202020204" pitchFamily="34" charset="0"/>
              <a:buChar char="•"/>
            </a:pPr>
            <a:r>
              <a:rPr lang="en-US" altLang="en-US" dirty="0" smtClean="0">
                <a:latin typeface="Arial" pitchFamily="34" charset="0"/>
                <a:cs typeface="Arial" panose="020B0604020202020204" pitchFamily="34" charset="0"/>
              </a:rPr>
              <a:t>Currently $455 a week</a:t>
            </a:r>
            <a:r>
              <a:rPr lang="en-US" altLang="en-US" baseline="0" dirty="0" smtClean="0">
                <a:latin typeface="Arial" pitchFamily="34" charset="0"/>
                <a:cs typeface="Arial" panose="020B0604020202020204" pitchFamily="34" charset="0"/>
              </a:rPr>
              <a:t> FLSA and $475 a week CT FLSA</a:t>
            </a:r>
            <a:endParaRPr lang="en-US" altLang="en-US" dirty="0" smtClean="0">
              <a:latin typeface="Arial" pitchFamily="34" charset="0"/>
              <a:cs typeface="Arial" panose="020B0604020202020204" pitchFamily="34" charset="0"/>
            </a:endParaRPr>
          </a:p>
          <a:p>
            <a:pPr marL="174678" indent="-174678">
              <a:buFont typeface="Arial" panose="020B0604020202020204" pitchFamily="34" charset="0"/>
              <a:buChar char="•"/>
            </a:pPr>
            <a:r>
              <a:rPr lang="en-US" altLang="en-US" dirty="0" smtClean="0">
                <a:latin typeface="Arial" pitchFamily="34" charset="0"/>
                <a:cs typeface="Arial" panose="020B0604020202020204" pitchFamily="34" charset="0"/>
              </a:rPr>
              <a:t>May</a:t>
            </a:r>
            <a:r>
              <a:rPr lang="en-US" altLang="en-US" baseline="0" dirty="0" smtClean="0">
                <a:latin typeface="Arial" pitchFamily="34" charset="0"/>
                <a:cs typeface="Arial" panose="020B0604020202020204" pitchFamily="34" charset="0"/>
              </a:rPr>
              <a:t> 2016 final rule was declared invalid by the federal courts and never took effect; would have been $913 per week ($47,476 a year)</a:t>
            </a:r>
          </a:p>
          <a:p>
            <a:pPr marL="640487" lvl="1" indent="-174678">
              <a:buFont typeface="Arial" panose="020B0604020202020204" pitchFamily="34" charset="0"/>
              <a:buChar char="•"/>
            </a:pPr>
            <a:r>
              <a:rPr lang="en-US" altLang="en-US" baseline="0" dirty="0" smtClean="0">
                <a:latin typeface="Arial" pitchFamily="34" charset="0"/>
                <a:cs typeface="Arial" panose="020B0604020202020204" pitchFamily="34" charset="0"/>
              </a:rPr>
              <a:t>The prior rule had been in place since 2004. In May 2016, the Obama Administration sought to increase the threshold to $913 per week ($47,476 annually), but the United States District Court for the Eastern District of Texas granted an injunction prohibiting implementation and enforcement of the proposed rule on the grounds that the USDOL had exceeded its rulemaking authority. See State of Nevada, et al. v. United States Department of Labor, et al., Case No. 16-CV-0731-ALM, Docket No. 99 (E.D. Tex. Aug. 31, 2017) (holding, in part, that the dramatic increase effectively vitiated the “duties test.”). The USDOL initially appealed the decision, but agreed to hold it in abeyance while vowing to reconsider the rule</a:t>
            </a:r>
          </a:p>
          <a:p>
            <a:pPr marL="174678" indent="-174678">
              <a:buFont typeface="Arial" panose="020B0604020202020204" pitchFamily="34" charset="0"/>
              <a:buChar char="•"/>
            </a:pPr>
            <a:r>
              <a:rPr lang="en-US" baseline="0" dirty="0" smtClean="0">
                <a:latin typeface="Arial" pitchFamily="34" charset="0"/>
                <a:cs typeface="Arial" panose="020B0604020202020204" pitchFamily="34" charset="0"/>
              </a:rPr>
              <a:t>At time of March 2019 announcement of proposed rule, anticipated that the rule would take effect in January 2020</a:t>
            </a:r>
          </a:p>
          <a:p>
            <a:pPr marL="640487" lvl="1" indent="-174678">
              <a:buFont typeface="Arial" panose="020B0604020202020204" pitchFamily="34" charset="0"/>
              <a:buChar char="•"/>
            </a:pPr>
            <a:r>
              <a:rPr lang="en-US" baseline="0" dirty="0" smtClean="0">
                <a:latin typeface="Arial" pitchFamily="34" charset="0"/>
                <a:cs typeface="Arial" panose="020B0604020202020204" pitchFamily="34" charset="0"/>
              </a:rPr>
              <a:t>Under the proposed rule, the salary threshold will not be static but will instead be subject to periodic increases every four years following a public notice-and-comment period on the proposed increase</a:t>
            </a:r>
          </a:p>
          <a:p>
            <a:pPr marL="174678" indent="-174678">
              <a:buFont typeface="Arial" panose="020B0604020202020204" pitchFamily="34" charset="0"/>
              <a:buChar char="•"/>
            </a:pPr>
            <a:r>
              <a:rPr lang="en-US" baseline="0" dirty="0" smtClean="0">
                <a:latin typeface="Arial" pitchFamily="34" charset="0"/>
                <a:cs typeface="Arial" panose="020B0604020202020204" pitchFamily="34" charset="0"/>
              </a:rPr>
              <a:t>March 2019 figures: The USDOL arrived at the $679 per week amount by utilizing the same methodology used in setting the threshold in 2004: aligning it to the 20th percentile of earnings of full-time salaried workers in the lowest-wage census region (then, and now, the South) and in the retail sector</a:t>
            </a:r>
          </a:p>
          <a:p>
            <a:pPr marL="174678" indent="-174678">
              <a:buFont typeface="Arial" panose="020B0604020202020204" pitchFamily="34" charset="0"/>
              <a:buChar char="•"/>
            </a:pPr>
            <a:r>
              <a:rPr lang="en-US" baseline="0" dirty="0" smtClean="0">
                <a:latin typeface="Arial" pitchFamily="34" charset="0"/>
                <a:cs typeface="Arial" panose="020B0604020202020204" pitchFamily="34" charset="0"/>
              </a:rPr>
              <a:t>Final rule </a:t>
            </a:r>
            <a:r>
              <a:rPr lang="en-US" sz="1200" b="0" i="0" kern="1200" dirty="0" smtClean="0">
                <a:solidFill>
                  <a:schemeClr val="tx1"/>
                </a:solidFill>
                <a:effectLst/>
                <a:latin typeface="+mn-lt"/>
                <a:ea typeface="+mn-ea"/>
                <a:cs typeface="+mn-cs"/>
              </a:rPr>
              <a:t>is a slight increase from the amount set forth in the proposed rule issued in March 2019 ($679 per week or $35,308 per year), which</a:t>
            </a:r>
            <a:r>
              <a:rPr lang="en-US" sz="1200" b="0" i="0" kern="1200" baseline="0" dirty="0" smtClean="0">
                <a:solidFill>
                  <a:schemeClr val="tx1"/>
                </a:solidFill>
                <a:effectLst/>
                <a:latin typeface="+mn-lt"/>
                <a:ea typeface="+mn-ea"/>
                <a:cs typeface="+mn-cs"/>
              </a:rPr>
              <a:t> is just over 50% increase</a:t>
            </a:r>
            <a:endParaRPr lang="en-US" baseline="0" dirty="0" smtClean="0">
              <a:latin typeface="Arial" pitchFamily="34" charset="0"/>
              <a:cs typeface="Arial" panose="020B0604020202020204" pitchFamily="34" charset="0"/>
            </a:endParaRPr>
          </a:p>
          <a:p>
            <a:pPr marL="640487" lvl="1" indent="-174678">
              <a:buFont typeface="Arial" panose="020B0604020202020204" pitchFamily="34" charset="0"/>
              <a:buChar char="•"/>
            </a:pPr>
            <a:r>
              <a:rPr lang="en-US" baseline="0" dirty="0" smtClean="0">
                <a:latin typeface="Arial" pitchFamily="34" charset="0"/>
                <a:cs typeface="Arial" panose="020B0604020202020204" pitchFamily="34" charset="0"/>
              </a:rPr>
              <a:t>The USDOL considered, but rejected, setting different salary threshold levels for executive, administrative, and professional employees. The USDOL also rejected setting multiple salary levels based on region, industry, or employer size</a:t>
            </a:r>
          </a:p>
        </p:txBody>
      </p:sp>
      <p:sp>
        <p:nvSpPr>
          <p:cNvPr id="4" name="Slide Number Placeholder 3"/>
          <p:cNvSpPr>
            <a:spLocks noGrp="1"/>
          </p:cNvSpPr>
          <p:nvPr>
            <p:ph type="sldNum" sz="quarter" idx="10"/>
          </p:nvPr>
        </p:nvSpPr>
        <p:spPr/>
        <p:txBody>
          <a:bodyPr/>
          <a:lstStyle/>
          <a:p>
            <a:fld id="{472E8360-7344-484F-8975-A79AE36C2609}" type="slidenum">
              <a:rPr lang="en-US" smtClean="0"/>
              <a:pPr/>
              <a:t>8</a:t>
            </a:fld>
            <a:endParaRPr lang="en-US"/>
          </a:p>
        </p:txBody>
      </p:sp>
    </p:spTree>
    <p:extLst>
      <p:ext uri="{BB962C8B-B14F-4D97-AF65-F5344CB8AC3E}">
        <p14:creationId xmlns:p14="http://schemas.microsoft.com/office/powerpoint/2010/main" xmlns="" val="331169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MGD</a:t>
            </a:r>
          </a:p>
          <a:p>
            <a:pPr marL="174678" indent="-174678">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4678"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Why are we</a:t>
            </a:r>
            <a:r>
              <a:rPr lang="en-US" sz="1400" baseline="0" dirty="0" smtClean="0">
                <a:latin typeface="Arial" panose="020B0604020202020204" pitchFamily="34" charset="0"/>
                <a:cs typeface="Arial" panose="020B0604020202020204" pitchFamily="34" charset="0"/>
              </a:rPr>
              <a:t> here?</a:t>
            </a:r>
            <a:endParaRPr lang="en-US" sz="1400" dirty="0" smtClean="0">
              <a:latin typeface="Arial" panose="020B0604020202020204" pitchFamily="34" charset="0"/>
              <a:cs typeface="Arial" panose="020B0604020202020204" pitchFamily="34" charset="0"/>
            </a:endParaRPr>
          </a:p>
          <a:p>
            <a:pPr marL="631878" lvl="1"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a:t>
            </a:r>
            <a:r>
              <a:rPr lang="en-US" sz="1400" dirty="0">
                <a:latin typeface="Arial" panose="020B0604020202020204" pitchFamily="34" charset="0"/>
                <a:cs typeface="Arial" panose="020B0604020202020204" pitchFamily="34" charset="0"/>
              </a:rPr>
              <a:t>general, GINA prohibits discrimination against employees based on their genetic information and strictly limits the disclosure of such information. Under the applicable provisions of the ADA, medical examinations and disability-related inquiries are required to be job-related and consistent with business necessity. There is an exception to this rule for "voluntary" employee health programs, which includes employee wellness programs if appropriately designed. </a:t>
            </a:r>
          </a:p>
          <a:p>
            <a:pPr marL="631878" marR="0" lvl="1" indent="-1746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Arial" panose="020B0604020202020204" pitchFamily="34" charset="0"/>
                <a:cs typeface="Arial" panose="020B0604020202020204" pitchFamily="34" charset="0"/>
              </a:rPr>
              <a:t>Recall</a:t>
            </a:r>
            <a:r>
              <a:rPr lang="en-US" sz="1400" baseline="0" dirty="0" smtClean="0">
                <a:latin typeface="Arial" panose="020B0604020202020204" pitchFamily="34" charset="0"/>
                <a:cs typeface="Arial" panose="020B0604020202020204" pitchFamily="34" charset="0"/>
              </a:rPr>
              <a:t> in May 2016 EEOC issued finalized wellness program rules which stated that employers could use an incentive or penalty of up to 30 % of the cost of self-only coverage to encourage participation in an employer-sponsored wellness program without rendering the program “involuntary” in violation of federal statutes</a:t>
            </a:r>
          </a:p>
          <a:p>
            <a:pPr marL="1089078" marR="0" lvl="2" indent="-1746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Arial" panose="020B0604020202020204" pitchFamily="34" charset="0"/>
                <a:cs typeface="Arial" panose="020B0604020202020204" pitchFamily="34" charset="0"/>
              </a:rPr>
              <a:t>ADA regulation (29 CFR 1630.14(d)(3)) and the GINA regulation (29 CFR 1635.8(b)(2)(iii))</a:t>
            </a:r>
            <a:endParaRPr lang="en-US" sz="1400" baseline="0" dirty="0" smtClean="0">
              <a:latin typeface="Arial" panose="020B0604020202020204" pitchFamily="34" charset="0"/>
              <a:cs typeface="Arial" panose="020B0604020202020204" pitchFamily="34" charset="0"/>
            </a:endParaRPr>
          </a:p>
          <a:p>
            <a:pPr marL="631878" lvl="1"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August </a:t>
            </a:r>
            <a:r>
              <a:rPr lang="en-US" sz="1400" dirty="0">
                <a:latin typeface="Arial" panose="020B0604020202020204" pitchFamily="34" charset="0"/>
                <a:cs typeface="Arial" panose="020B0604020202020204" pitchFamily="34" charset="0"/>
              </a:rPr>
              <a:t>2017, court ruled in favor of AARP in lawsuit and first required EEOC to justify financial incentive regulation </a:t>
            </a:r>
            <a:r>
              <a:rPr lang="en-US" sz="1400" dirty="0" smtClean="0">
                <a:latin typeface="Arial" panose="020B0604020202020204" pitchFamily="34" charset="0"/>
                <a:cs typeface="Arial" panose="020B0604020202020204" pitchFamily="34" charset="0"/>
              </a:rPr>
              <a:t>by January</a:t>
            </a:r>
            <a:r>
              <a:rPr lang="en-US" sz="1400" baseline="0" dirty="0" smtClean="0">
                <a:latin typeface="Arial" panose="020B0604020202020204" pitchFamily="34" charset="0"/>
                <a:cs typeface="Arial" panose="020B0604020202020204" pitchFamily="34" charset="0"/>
              </a:rPr>
              <a:t> 1, 2018 </a:t>
            </a:r>
            <a:r>
              <a:rPr lang="en-US" sz="1400" dirty="0" smtClean="0">
                <a:latin typeface="Arial" panose="020B0604020202020204" pitchFamily="34" charset="0"/>
                <a:cs typeface="Arial" panose="020B0604020202020204" pitchFamily="34" charset="0"/>
              </a:rPr>
              <a:t>and then EEOC didn’t meet deadline</a:t>
            </a:r>
            <a:r>
              <a:rPr lang="en-US" sz="1400" baseline="0" dirty="0" smtClean="0">
                <a:latin typeface="Arial" panose="020B0604020202020204" pitchFamily="34" charset="0"/>
                <a:cs typeface="Arial" panose="020B0604020202020204" pitchFamily="34" charset="0"/>
              </a:rPr>
              <a:t> so it rescinded</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regulation as of January 1, 2019 </a:t>
            </a:r>
          </a:p>
          <a:p>
            <a:pPr marL="631878" lvl="1"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Lawsuit </a:t>
            </a:r>
            <a:r>
              <a:rPr lang="en-US" sz="1400" dirty="0">
                <a:latin typeface="Arial" panose="020B0604020202020204" pitchFamily="34" charset="0"/>
                <a:cs typeface="Arial" panose="020B0604020202020204" pitchFamily="34" charset="0"/>
              </a:rPr>
              <a:t>pending in CT against Yale and seeks class action </a:t>
            </a:r>
            <a:r>
              <a:rPr lang="en-US" sz="1400" dirty="0" smtClean="0">
                <a:latin typeface="Arial" panose="020B0604020202020204" pitchFamily="34" charset="0"/>
                <a:cs typeface="Arial" panose="020B0604020202020204" pitchFamily="34" charset="0"/>
              </a:rPr>
              <a:t>status</a:t>
            </a:r>
          </a:p>
          <a:p>
            <a:pPr marL="174678" marR="0" lvl="0" indent="-1746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Arial" panose="020B0604020202020204" pitchFamily="34" charset="0"/>
                <a:cs typeface="Arial" panose="020B0604020202020204" pitchFamily="34" charset="0"/>
              </a:rPr>
              <a:t>In Fall 2018</a:t>
            </a:r>
            <a:r>
              <a:rPr lang="en-US" sz="1400" baseline="0" dirty="0" smtClean="0">
                <a:latin typeface="Arial" panose="020B0604020202020204" pitchFamily="34" charset="0"/>
                <a:cs typeface="Arial" panose="020B0604020202020204" pitchFamily="34" charset="0"/>
              </a:rPr>
              <a:t> EEOC said it would publish new regulations by June 2019.</a:t>
            </a:r>
            <a:endParaRPr lang="en-US" sz="1400" dirty="0" smtClean="0">
              <a:latin typeface="Arial" panose="020B0604020202020204" pitchFamily="34" charset="0"/>
              <a:cs typeface="Arial" panose="020B0604020202020204" pitchFamily="34" charset="0"/>
            </a:endParaRPr>
          </a:p>
          <a:p>
            <a:pPr marL="174678" marR="0" lvl="0" indent="-1746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Arial" panose="020B0604020202020204" pitchFamily="34" charset="0"/>
                <a:cs typeface="Arial" panose="020B0604020202020204" pitchFamily="34" charset="0"/>
              </a:rPr>
              <a:t>In May 2019 EEOC announced that it would issue amended</a:t>
            </a:r>
            <a:r>
              <a:rPr lang="en-US" sz="1400" baseline="0" dirty="0" smtClean="0">
                <a:latin typeface="Arial" panose="020B0604020202020204" pitchFamily="34" charset="0"/>
                <a:cs typeface="Arial" panose="020B0604020202020204" pitchFamily="34" charset="0"/>
              </a:rPr>
              <a:t> regulations related to incentivizing participation in employer sponsored “voluntary” wellness programs by year’s end….still hasn’t happened</a:t>
            </a:r>
            <a:endParaRPr lang="en-US" sz="1400" dirty="0" smtClean="0">
              <a:latin typeface="Arial" panose="020B0604020202020204" pitchFamily="34" charset="0"/>
              <a:cs typeface="Arial" panose="020B0604020202020204" pitchFamily="34" charset="0"/>
            </a:endParaRPr>
          </a:p>
          <a:p>
            <a:pPr marL="174678" lvl="0"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Risk assessment</a:t>
            </a:r>
          </a:p>
          <a:p>
            <a:pPr marL="631878" lvl="1"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Highest Risk Option: Keep in place any wellness incentive and penalty program that is equal to 30 percent of the total cost of employee-only group health plan coverage. The obvious risk: a federal court has already concluded that such a high reward/punishment could render your program involuntary and therefore in violation of the ADA and GINA.</a:t>
            </a:r>
          </a:p>
          <a:p>
            <a:pPr marL="631878" lvl="1"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Moderate Risk Option: Significantly reduce the incentive/penalty to an amount that, regardless of an employee’s income, could be viewed as small enough for the employee’s participation to be considered voluntary. The EEOC’s guidance provides that an incentive/penalty is generally permissible under the ADA and GINA, and for 2019 and beyond, the big question that remains is the amount. Based on the wellness programs we have reviewed, the majority of the incentives are relatively small and do not come close to 30 percent of the total cost of employee-only coverage. This approach could decrease the risk of challenge by the EEOC, given that the agency generally will only challenge practices that it considers non-compliant.</a:t>
            </a:r>
          </a:p>
          <a:p>
            <a:pPr marL="631878" lvl="1" indent="-174678">
              <a:buFont typeface="Arial" panose="020B0604020202020204" pitchFamily="34" charset="0"/>
              <a:buChar char="•"/>
            </a:pPr>
            <a:r>
              <a:rPr lang="en-US" sz="1400" dirty="0" smtClean="0">
                <a:latin typeface="Arial" panose="020B0604020202020204" pitchFamily="34" charset="0"/>
                <a:cs typeface="Arial" panose="020B0604020202020204" pitchFamily="34" charset="0"/>
              </a:rPr>
              <a:t>Lowest Risk Option: Eliminate any wellness incentive/penalty altogether and wait for further guidance from the EEOC. It is tough to say when we will see new rules from the agency. It originally indicated that we could expect a revised set of rules by 2021, but the federal court chided the EEOC for such a long delay and could have spurred it into earlier action.</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2E8360-7344-484F-8975-A79AE36C2609}" type="slidenum">
              <a:rPr lang="en-US" smtClean="0"/>
              <a:pPr/>
              <a:t>9</a:t>
            </a:fld>
            <a:endParaRPr lang="en-US"/>
          </a:p>
        </p:txBody>
      </p:sp>
    </p:spTree>
    <p:extLst>
      <p:ext uri="{BB962C8B-B14F-4D97-AF65-F5344CB8AC3E}">
        <p14:creationId xmlns:p14="http://schemas.microsoft.com/office/powerpoint/2010/main" xmlns="" val="3311694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7" name="Slide Number Placeholder 26"/>
          <p:cNvSpPr>
            <a:spLocks noGrp="1"/>
          </p:cNvSpPr>
          <p:nvPr>
            <p:ph type="sldNum" sz="quarter" idx="12"/>
          </p:nvPr>
        </p:nvSpPr>
        <p:spPr/>
        <p:txBody>
          <a:bodyPr/>
          <a:lstStyle/>
          <a:p>
            <a:fld id="{1CE67DDA-9476-4FD7-BCD2-E9539DCC6C44}" type="slidenum">
              <a:rPr lang="en-US" smtClean="0"/>
              <a:pPr/>
              <a:t>‹#›</a:t>
            </a:fld>
            <a:endParaRPr lang="en-US" dirty="0"/>
          </a:p>
        </p:txBody>
      </p:sp>
      <p:pic>
        <p:nvPicPr>
          <p:cNvPr id="7" name="image2.png" descr="BM-sunburst-logo-blue.png"/>
          <p:cNvPicPr/>
          <p:nvPr userDrawn="1"/>
        </p:nvPicPr>
        <p:blipFill>
          <a:blip r:embed="rId2" cstate="print">
            <a:lum bright="70000" contrast="-70000"/>
          </a:blip>
          <a:srcRect l="15932" t="-3806" r="11814" b="11173"/>
          <a:stretch>
            <a:fillRect/>
          </a:stretch>
        </p:blipFill>
        <p:spPr>
          <a:xfrm>
            <a:off x="3505200" y="4800600"/>
            <a:ext cx="2209800" cy="2057400"/>
          </a:xfrm>
          <a:prstGeom prst="rect">
            <a:avLst/>
          </a:prstGeom>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CE67DDA-9476-4FD7-BCD2-E9539DCC6C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CE67DDA-9476-4FD7-BCD2-E9539DCC6C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CE67DDA-9476-4FD7-BCD2-E9539DCC6C44}" type="slidenum">
              <a:rPr lang="en-US" smtClean="0"/>
              <a:pPr/>
              <a:t>‹#›</a:t>
            </a:fld>
            <a:endParaRPr lang="en-US"/>
          </a:p>
        </p:txBody>
      </p:sp>
      <p:pic>
        <p:nvPicPr>
          <p:cNvPr id="8" name="image2.png" descr="BM-sunburst-logo-blue.png"/>
          <p:cNvPicPr>
            <a:picLocks noChangeAspect="1"/>
          </p:cNvPicPr>
          <p:nvPr userDrawn="1"/>
        </p:nvPicPr>
        <p:blipFill>
          <a:blip r:embed="rId2" cstate="print"/>
          <a:srcRect l="15932" t="-3806" r="11814" b="11173"/>
          <a:stretch>
            <a:fillRect/>
          </a:stretch>
        </p:blipFill>
        <p:spPr>
          <a:xfrm>
            <a:off x="4123267" y="5867400"/>
            <a:ext cx="982133" cy="914400"/>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p>
            <a:fld id="{1CE67DDA-9476-4FD7-BCD2-E9539DCC6C44}" type="slidenum">
              <a:rPr lang="en-US" smtClean="0"/>
              <a:pPr/>
              <a:t>‹#›</a:t>
            </a:fld>
            <a:endParaRPr lang="en-US"/>
          </a:p>
        </p:txBody>
      </p:sp>
      <p:pic>
        <p:nvPicPr>
          <p:cNvPr id="8" name="image2.png" descr="BM-sunburst-logo-blue.png"/>
          <p:cNvPicPr/>
          <p:nvPr userDrawn="1"/>
        </p:nvPicPr>
        <p:blipFill>
          <a:blip r:embed="rId2" cstate="print">
            <a:lum bright="70000" contrast="-70000"/>
          </a:blip>
          <a:srcRect l="15932" t="-3806" r="11814" b="11173"/>
          <a:stretch>
            <a:fillRect/>
          </a:stretch>
        </p:blipFill>
        <p:spPr>
          <a:xfrm>
            <a:off x="3505200" y="4800600"/>
            <a:ext cx="2209800" cy="2057400"/>
          </a:xfrm>
          <a:prstGeom prst="rect">
            <a:avLst/>
          </a:prstGeom>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1CE67DDA-9476-4FD7-BCD2-E9539DCC6C44}" type="slidenum">
              <a:rPr lang="en-US" smtClean="0"/>
              <a:pPr/>
              <a:t>‹#›</a:t>
            </a:fld>
            <a:endParaRPr lang="en-US"/>
          </a:p>
        </p:txBody>
      </p:sp>
      <p:pic>
        <p:nvPicPr>
          <p:cNvPr id="9" name="image2.png" descr="BM-sunburst-logo-blue.png"/>
          <p:cNvPicPr>
            <a:picLocks noChangeAspect="1"/>
          </p:cNvPicPr>
          <p:nvPr userDrawn="1"/>
        </p:nvPicPr>
        <p:blipFill>
          <a:blip r:embed="rId2" cstate="print"/>
          <a:srcRect l="15932" t="-3806" r="11814" b="11173"/>
          <a:stretch>
            <a:fillRect/>
          </a:stretch>
        </p:blipFill>
        <p:spPr>
          <a:xfrm>
            <a:off x="4123267" y="5867400"/>
            <a:ext cx="982133"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1CE67DDA-9476-4FD7-BCD2-E9539DCC6C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1CE67DDA-9476-4FD7-BCD2-E9539DCC6C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E67DDA-9476-4FD7-BCD2-E9539DCC6C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1CE67DDA-9476-4FD7-BCD2-E9539DCC6C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a:xfrm>
            <a:off x="8077200" y="6356350"/>
            <a:ext cx="609600" cy="365125"/>
          </a:xfrm>
        </p:spPr>
        <p:txBody>
          <a:bodyPr/>
          <a:lstStyle/>
          <a:p>
            <a:fld id="{1CE67DDA-9476-4FD7-BCD2-E9539DCC6C4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E67DDA-9476-4FD7-BCD2-E9539DCC6C4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382000" cy="2743200"/>
          </a:xfrm>
        </p:spPr>
        <p:txBody>
          <a:bodyPr>
            <a:normAutofit fontScale="90000"/>
          </a:bodyPr>
          <a:lstStyle/>
          <a:p>
            <a:pPr algn="ctr"/>
            <a:r>
              <a:rPr lang="en-US" sz="7200" dirty="0" smtClean="0">
                <a:solidFill>
                  <a:schemeClr val="tx1"/>
                </a:solidFill>
              </a:rPr>
              <a:t>What A Difference </a:t>
            </a:r>
            <a:br>
              <a:rPr lang="en-US" sz="7200" dirty="0" smtClean="0">
                <a:solidFill>
                  <a:schemeClr val="tx1"/>
                </a:solidFill>
              </a:rPr>
            </a:br>
            <a:r>
              <a:rPr lang="en-US" sz="7200" dirty="0" smtClean="0">
                <a:solidFill>
                  <a:schemeClr val="tx1"/>
                </a:solidFill>
              </a:rPr>
              <a:t>A Year Makes</a:t>
            </a:r>
            <a:r>
              <a:rPr lang="en-US" sz="6000" dirty="0" smtClean="0">
                <a:solidFill>
                  <a:schemeClr val="tx1"/>
                </a:solidFill>
              </a:rPr>
              <a:t/>
            </a:r>
            <a:br>
              <a:rPr lang="en-US" sz="6000" dirty="0" smtClean="0">
                <a:solidFill>
                  <a:schemeClr val="tx1"/>
                </a:solidFill>
              </a:rPr>
            </a:br>
            <a:r>
              <a:rPr lang="en-US" sz="4900" i="1" dirty="0" smtClean="0">
                <a:solidFill>
                  <a:schemeClr val="tx1"/>
                </a:solidFill>
              </a:rPr>
              <a:t>2019 Employment Law Update</a:t>
            </a:r>
            <a:endParaRPr lang="en-US" sz="6000" i="1" dirty="0">
              <a:solidFill>
                <a:schemeClr val="tx1"/>
              </a:solidFill>
            </a:endParaRPr>
          </a:p>
        </p:txBody>
      </p:sp>
      <p:sp>
        <p:nvSpPr>
          <p:cNvPr id="3" name="Subtitle 2"/>
          <p:cNvSpPr>
            <a:spLocks noGrp="1"/>
          </p:cNvSpPr>
          <p:nvPr>
            <p:ph type="subTitle" idx="1"/>
          </p:nvPr>
        </p:nvSpPr>
        <p:spPr>
          <a:xfrm>
            <a:off x="838200" y="3905696"/>
            <a:ext cx="3505200" cy="1199704"/>
          </a:xfrm>
        </p:spPr>
        <p:txBody>
          <a:bodyPr>
            <a:normAutofit fontScale="77500" lnSpcReduction="20000"/>
          </a:bodyPr>
          <a:lstStyle/>
          <a:p>
            <a:pPr algn="ctr"/>
            <a:r>
              <a:rPr lang="en-US" b="1" dirty="0"/>
              <a:t>Meredith G. Diette, Esq.</a:t>
            </a:r>
          </a:p>
          <a:p>
            <a:pPr algn="ctr"/>
            <a:r>
              <a:rPr lang="en-US" b="1" dirty="0"/>
              <a:t>Berchem Moses PC</a:t>
            </a:r>
          </a:p>
          <a:p>
            <a:pPr algn="ctr"/>
            <a:r>
              <a:rPr lang="en-US" b="1" dirty="0" smtClean="0"/>
              <a:t>mdiette@berchemmoses.com</a:t>
            </a:r>
            <a:endParaRPr lang="en-US" b="1" dirty="0"/>
          </a:p>
        </p:txBody>
      </p:sp>
      <p:sp>
        <p:nvSpPr>
          <p:cNvPr id="7" name="Slide Number Placeholder 6"/>
          <p:cNvSpPr>
            <a:spLocks noGrp="1"/>
          </p:cNvSpPr>
          <p:nvPr>
            <p:ph type="sldNum" sz="quarter" idx="12"/>
          </p:nvPr>
        </p:nvSpPr>
        <p:spPr/>
        <p:txBody>
          <a:bodyPr/>
          <a:lstStyle/>
          <a:p>
            <a:fld id="{1CE67DDA-9476-4FD7-BCD2-E9539DCC6C44}" type="slidenum">
              <a:rPr lang="en-US" smtClean="0"/>
              <a:pPr/>
              <a:t>1</a:t>
            </a:fld>
            <a:endParaRPr lang="en-US"/>
          </a:p>
        </p:txBody>
      </p:sp>
      <p:sp>
        <p:nvSpPr>
          <p:cNvPr id="8" name="Subtitle 2"/>
          <p:cNvSpPr txBox="1">
            <a:spLocks/>
          </p:cNvSpPr>
          <p:nvPr/>
        </p:nvSpPr>
        <p:spPr>
          <a:xfrm>
            <a:off x="4724400" y="3905696"/>
            <a:ext cx="3505200" cy="1199704"/>
          </a:xfrm>
          <a:prstGeom prst="rect">
            <a:avLst/>
          </a:prstGeom>
        </p:spPr>
        <p:txBody>
          <a:bodyPr vert="horz" lIns="0" rIns="18288">
            <a:normAutofit fontScale="775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b="1" smtClean="0"/>
              <a:t>Paula N. </a:t>
            </a:r>
            <a:r>
              <a:rPr lang="en-US" b="1" dirty="0" smtClean="0"/>
              <a:t>Anthony, Esq.</a:t>
            </a:r>
          </a:p>
          <a:p>
            <a:pPr algn="ctr"/>
            <a:r>
              <a:rPr lang="en-US" b="1" dirty="0" smtClean="0"/>
              <a:t>Berchem Moses PC</a:t>
            </a:r>
          </a:p>
          <a:p>
            <a:pPr algn="ctr"/>
            <a:r>
              <a:rPr lang="en-US" b="1" dirty="0" smtClean="0"/>
              <a:t>panthony@berchemmoses.com</a:t>
            </a:r>
            <a:endParaRPr lang="en-US" b="1" dirty="0"/>
          </a:p>
        </p:txBody>
      </p:sp>
    </p:spTree>
    <p:extLst>
      <p:ext uri="{BB962C8B-B14F-4D97-AF65-F5344CB8AC3E}">
        <p14:creationId xmlns:p14="http://schemas.microsoft.com/office/powerpoint/2010/main" xmlns="" val="3277699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80288"/>
          </a:xfrm>
        </p:spPr>
        <p:txBody>
          <a:bodyPr>
            <a:normAutofit fontScale="90000"/>
          </a:bodyPr>
          <a:lstStyle/>
          <a:p>
            <a:r>
              <a:rPr lang="en-US" b="1" dirty="0" smtClean="0"/>
              <a:t>IEP Attendance: Covered Leave</a:t>
            </a:r>
            <a:endParaRPr lang="en-US" b="1" dirty="0"/>
          </a:p>
        </p:txBody>
      </p:sp>
      <p:sp>
        <p:nvSpPr>
          <p:cNvPr id="3" name="Content Placeholder 2"/>
          <p:cNvSpPr>
            <a:spLocks noGrp="1"/>
          </p:cNvSpPr>
          <p:nvPr>
            <p:ph idx="1"/>
          </p:nvPr>
        </p:nvSpPr>
        <p:spPr>
          <a:xfrm>
            <a:off x="457200" y="1935480"/>
            <a:ext cx="8229600" cy="4084320"/>
          </a:xfrm>
        </p:spPr>
        <p:txBody>
          <a:bodyPr>
            <a:normAutofit/>
          </a:bodyPr>
          <a:lstStyle/>
          <a:p>
            <a:r>
              <a:rPr lang="en-US" b="1" dirty="0" smtClean="0"/>
              <a:t>DOL August 8, 2019 Opinion Letter</a:t>
            </a:r>
          </a:p>
          <a:p>
            <a:r>
              <a:rPr lang="en-US" b="1" dirty="0"/>
              <a:t>FMLA covers </a:t>
            </a:r>
            <a:r>
              <a:rPr lang="en-US" b="1" dirty="0" smtClean="0"/>
              <a:t>attendance </a:t>
            </a:r>
            <a:r>
              <a:rPr lang="en-US" b="1" dirty="0"/>
              <a:t>at </a:t>
            </a:r>
            <a:r>
              <a:rPr lang="en-US" b="1" dirty="0" smtClean="0"/>
              <a:t>school </a:t>
            </a:r>
            <a:r>
              <a:rPr lang="en-US" b="1" dirty="0"/>
              <a:t>meeting </a:t>
            </a:r>
            <a:r>
              <a:rPr lang="en-US" b="1" dirty="0" smtClean="0"/>
              <a:t>for child’s </a:t>
            </a:r>
            <a:r>
              <a:rPr lang="en-US" b="1" dirty="0"/>
              <a:t>individualized education program (IEP</a:t>
            </a:r>
            <a:r>
              <a:rPr lang="en-US" b="1" dirty="0" smtClean="0"/>
              <a:t>)</a:t>
            </a:r>
          </a:p>
          <a:p>
            <a:pPr lvl="1"/>
            <a:r>
              <a:rPr lang="en-US" b="1" dirty="0" smtClean="0"/>
              <a:t>“[T]o </a:t>
            </a:r>
            <a:r>
              <a:rPr lang="en-US" b="1" dirty="0"/>
              <a:t>care for” a family member with a serious health </a:t>
            </a:r>
            <a:r>
              <a:rPr lang="en-US" b="1" dirty="0" smtClean="0"/>
              <a:t>condition includes </a:t>
            </a:r>
            <a:r>
              <a:rPr lang="en-US" b="1" dirty="0"/>
              <a:t>“to </a:t>
            </a:r>
            <a:r>
              <a:rPr lang="en-US" b="1" dirty="0" smtClean="0"/>
              <a:t>make</a:t>
            </a:r>
            <a:br>
              <a:rPr lang="en-US" b="1" dirty="0" smtClean="0"/>
            </a:br>
            <a:r>
              <a:rPr lang="en-US" b="1" dirty="0" smtClean="0"/>
              <a:t>arrangements </a:t>
            </a:r>
            <a:r>
              <a:rPr lang="en-US" b="1" dirty="0"/>
              <a:t>for changes in care.” </a:t>
            </a:r>
            <a:r>
              <a:rPr lang="en-US" b="1" dirty="0" smtClean="0"/>
              <a:t/>
            </a:r>
            <a:br>
              <a:rPr lang="en-US" b="1" dirty="0" smtClean="0"/>
            </a:br>
            <a:r>
              <a:rPr lang="en-US" b="1" dirty="0" smtClean="0"/>
              <a:t>29 </a:t>
            </a:r>
            <a:r>
              <a:rPr lang="en-US" b="1" dirty="0"/>
              <a:t>C.F.R. § 825.124(b)</a:t>
            </a:r>
            <a:endParaRPr lang="en-US" b="1" dirty="0" smtClean="0"/>
          </a:p>
          <a:p>
            <a:r>
              <a:rPr lang="en-US" b="1" dirty="0" smtClean="0"/>
              <a:t>May qualify as intermittent leave</a:t>
            </a:r>
          </a:p>
          <a:p>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10</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1462" r="9942"/>
          <a:stretch/>
        </p:blipFill>
        <p:spPr bwMode="auto">
          <a:xfrm>
            <a:off x="5786526" y="4172068"/>
            <a:ext cx="3128874" cy="19904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87808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971800"/>
            <a:ext cx="7772400" cy="1362456"/>
          </a:xfrm>
        </p:spPr>
        <p:txBody>
          <a:bodyPr>
            <a:normAutofit fontScale="90000"/>
          </a:bodyPr>
          <a:lstStyle/>
          <a:p>
            <a:pPr algn="ctr"/>
            <a:r>
              <a:rPr lang="en-US" sz="8800" dirty="0" smtClean="0">
                <a:solidFill>
                  <a:schemeClr val="tx1"/>
                </a:solidFill>
              </a:rPr>
              <a:t>Connecticut Law</a:t>
            </a:r>
            <a:endParaRPr lang="en-US" sz="8800" dirty="0">
              <a:solidFill>
                <a:schemeClr val="tx1"/>
              </a:solidFill>
            </a:endParaRPr>
          </a:p>
        </p:txBody>
      </p:sp>
      <p:sp>
        <p:nvSpPr>
          <p:cNvPr id="6" name="Slide Number Placeholder 5"/>
          <p:cNvSpPr>
            <a:spLocks noGrp="1"/>
          </p:cNvSpPr>
          <p:nvPr>
            <p:ph type="sldNum" sz="quarter" idx="12"/>
          </p:nvPr>
        </p:nvSpPr>
        <p:spPr/>
        <p:txBody>
          <a:bodyPr/>
          <a:lstStyle/>
          <a:p>
            <a:fld id="{1CE67DDA-9476-4FD7-BCD2-E9539DCC6C44}" type="slidenum">
              <a:rPr lang="en-US" smtClean="0"/>
              <a:pPr/>
              <a:t>11</a:t>
            </a:fld>
            <a:endParaRPr lang="en-US"/>
          </a:p>
        </p:txBody>
      </p:sp>
    </p:spTree>
    <p:extLst>
      <p:ext uri="{BB962C8B-B14F-4D97-AF65-F5344CB8AC3E}">
        <p14:creationId xmlns:p14="http://schemas.microsoft.com/office/powerpoint/2010/main" xmlns="" val="1207752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Minimum Wage</a:t>
            </a:r>
            <a:endParaRPr lang="en-US" b="1" dirty="0"/>
          </a:p>
        </p:txBody>
      </p:sp>
      <p:sp>
        <p:nvSpPr>
          <p:cNvPr id="3" name="Content Placeholder 2"/>
          <p:cNvSpPr>
            <a:spLocks noGrp="1"/>
          </p:cNvSpPr>
          <p:nvPr>
            <p:ph idx="1"/>
          </p:nvPr>
        </p:nvSpPr>
        <p:spPr>
          <a:xfrm>
            <a:off x="457200" y="1935480"/>
            <a:ext cx="8229600" cy="3931920"/>
          </a:xfrm>
        </p:spPr>
        <p:txBody>
          <a:bodyPr>
            <a:normAutofit fontScale="92500" lnSpcReduction="10000"/>
          </a:bodyPr>
          <a:lstStyle/>
          <a:p>
            <a:r>
              <a:rPr lang="en-US" b="1" dirty="0" smtClean="0"/>
              <a:t>Will reach $</a:t>
            </a:r>
            <a:r>
              <a:rPr lang="en-US" b="1" dirty="0"/>
              <a:t>15 per hour by </a:t>
            </a:r>
            <a:r>
              <a:rPr lang="en-US" b="1" dirty="0" smtClean="0"/>
              <a:t>2023 </a:t>
            </a:r>
          </a:p>
          <a:p>
            <a:r>
              <a:rPr lang="en-US" b="1" dirty="0" smtClean="0"/>
              <a:t>Schedule </a:t>
            </a:r>
            <a:r>
              <a:rPr lang="en-US" b="1" dirty="0"/>
              <a:t>of wage </a:t>
            </a:r>
            <a:r>
              <a:rPr lang="en-US" b="1" dirty="0" smtClean="0"/>
              <a:t>increases:</a:t>
            </a:r>
          </a:p>
          <a:p>
            <a:pPr lvl="1"/>
            <a:r>
              <a:rPr lang="en-US" b="1" dirty="0" smtClean="0"/>
              <a:t>$</a:t>
            </a:r>
            <a:r>
              <a:rPr lang="en-US" b="1" dirty="0"/>
              <a:t>11.00 on October 1, </a:t>
            </a:r>
            <a:r>
              <a:rPr lang="en-US" b="1" dirty="0" smtClean="0"/>
              <a:t>2019</a:t>
            </a:r>
          </a:p>
          <a:p>
            <a:pPr lvl="1"/>
            <a:r>
              <a:rPr lang="en-US" b="1" dirty="0" smtClean="0"/>
              <a:t>$12.00 </a:t>
            </a:r>
            <a:r>
              <a:rPr lang="en-US" b="1" dirty="0"/>
              <a:t>on September 1, </a:t>
            </a:r>
            <a:r>
              <a:rPr lang="en-US" b="1" dirty="0" smtClean="0"/>
              <a:t>2020</a:t>
            </a:r>
          </a:p>
          <a:p>
            <a:pPr lvl="1"/>
            <a:r>
              <a:rPr lang="en-US" b="1" dirty="0" smtClean="0"/>
              <a:t>$13.00 </a:t>
            </a:r>
            <a:r>
              <a:rPr lang="en-US" b="1" dirty="0"/>
              <a:t>on August 1, </a:t>
            </a:r>
            <a:r>
              <a:rPr lang="en-US" b="1" dirty="0" smtClean="0"/>
              <a:t>2021</a:t>
            </a:r>
          </a:p>
          <a:p>
            <a:pPr lvl="1"/>
            <a:r>
              <a:rPr lang="en-US" b="1" dirty="0" smtClean="0"/>
              <a:t>$14.00 </a:t>
            </a:r>
            <a:r>
              <a:rPr lang="en-US" b="1" dirty="0"/>
              <a:t>on July 1, </a:t>
            </a:r>
            <a:r>
              <a:rPr lang="en-US" b="1" dirty="0" smtClean="0"/>
              <a:t>2022</a:t>
            </a:r>
          </a:p>
          <a:p>
            <a:pPr lvl="1"/>
            <a:r>
              <a:rPr lang="en-US" b="1" dirty="0" smtClean="0"/>
              <a:t>$15.00 </a:t>
            </a:r>
            <a:r>
              <a:rPr lang="en-US" b="1" dirty="0"/>
              <a:t>on June 1, </a:t>
            </a:r>
            <a:r>
              <a:rPr lang="en-US" b="1" dirty="0" smtClean="0"/>
              <a:t>2023</a:t>
            </a:r>
          </a:p>
          <a:p>
            <a:r>
              <a:rPr lang="en-US" b="1" dirty="0" smtClean="0"/>
              <a:t>Beginning </a:t>
            </a:r>
            <a:r>
              <a:rPr lang="en-US" b="1" dirty="0"/>
              <a:t>January 1, </a:t>
            </a:r>
            <a:r>
              <a:rPr lang="en-US" b="1" dirty="0" smtClean="0"/>
              <a:t>2024 </a:t>
            </a:r>
            <a:r>
              <a:rPr lang="en-US" b="1" dirty="0"/>
              <a:t>annual minimum wage </a:t>
            </a:r>
            <a:r>
              <a:rPr lang="en-US" b="1" dirty="0" smtClean="0"/>
              <a:t>increase </a:t>
            </a:r>
            <a:r>
              <a:rPr lang="en-US" b="1" dirty="0"/>
              <a:t>will index to </a:t>
            </a:r>
            <a:r>
              <a:rPr lang="en-US" b="1" dirty="0" smtClean="0"/>
              <a:t>federal </a:t>
            </a:r>
            <a:r>
              <a:rPr lang="en-US" b="1" dirty="0"/>
              <a:t>employment cost index for “wages and salaries for all civilian workers</a:t>
            </a:r>
            <a:r>
              <a:rPr lang="en-US" b="1" dirty="0" smtClean="0"/>
              <a:t>” </a:t>
            </a:r>
          </a:p>
        </p:txBody>
      </p:sp>
      <p:sp>
        <p:nvSpPr>
          <p:cNvPr id="6" name="Slide Number Placeholder 5"/>
          <p:cNvSpPr>
            <a:spLocks noGrp="1"/>
          </p:cNvSpPr>
          <p:nvPr>
            <p:ph type="sldNum" sz="quarter" idx="12"/>
          </p:nvPr>
        </p:nvSpPr>
        <p:spPr/>
        <p:txBody>
          <a:bodyPr/>
          <a:lstStyle/>
          <a:p>
            <a:fld id="{1CE67DDA-9476-4FD7-BCD2-E9539DCC6C44}" type="slidenum">
              <a:rPr lang="en-US" smtClean="0"/>
              <a:pPr/>
              <a:t>12</a:t>
            </a:fld>
            <a:endParaRPr lang="en-US"/>
          </a:p>
        </p:txBody>
      </p:sp>
      <p:graphicFrame>
        <p:nvGraphicFramePr>
          <p:cNvPr id="4" name="Diagram 3"/>
          <p:cNvGraphicFramePr/>
          <p:nvPr>
            <p:extLst>
              <p:ext uri="{D42A27DB-BD31-4B8C-83A1-F6EECF244321}">
                <p14:modId xmlns:p14="http://schemas.microsoft.com/office/powerpoint/2010/main" xmlns="" val="2670712427"/>
              </p:ext>
            </p:extLst>
          </p:nvPr>
        </p:nvGraphicFramePr>
        <p:xfrm>
          <a:off x="4114800" y="1905000"/>
          <a:ext cx="4724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97197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urglass times up"/>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1489" r="20213"/>
          <a:stretch/>
        </p:blipFill>
        <p:spPr bwMode="auto">
          <a:xfrm>
            <a:off x="609600" y="1609725"/>
            <a:ext cx="2096311" cy="41052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b="1" dirty="0" smtClean="0"/>
              <a:t>“Time’s Up Act”</a:t>
            </a:r>
            <a:endParaRPr lang="en-US" dirty="0"/>
          </a:p>
        </p:txBody>
      </p:sp>
      <p:sp>
        <p:nvSpPr>
          <p:cNvPr id="3" name="Content Placeholder 2"/>
          <p:cNvSpPr>
            <a:spLocks noGrp="1"/>
          </p:cNvSpPr>
          <p:nvPr>
            <p:ph idx="1"/>
          </p:nvPr>
        </p:nvSpPr>
        <p:spPr>
          <a:xfrm>
            <a:off x="2667000" y="1935480"/>
            <a:ext cx="6019800" cy="4084320"/>
          </a:xfrm>
        </p:spPr>
        <p:txBody>
          <a:bodyPr>
            <a:normAutofit/>
          </a:bodyPr>
          <a:lstStyle/>
          <a:p>
            <a:r>
              <a:rPr lang="en-US" b="1" dirty="0" smtClean="0"/>
              <a:t>Effective October </a:t>
            </a:r>
            <a:r>
              <a:rPr lang="en-US" b="1" dirty="0"/>
              <a:t>1, </a:t>
            </a:r>
            <a:r>
              <a:rPr lang="en-US" b="1" dirty="0" smtClean="0"/>
              <a:t>2019</a:t>
            </a:r>
          </a:p>
          <a:p>
            <a:r>
              <a:rPr lang="en-US" b="1" dirty="0" smtClean="0"/>
              <a:t>Requires </a:t>
            </a:r>
            <a:r>
              <a:rPr lang="en-US" b="1" dirty="0"/>
              <a:t>additional training for </a:t>
            </a:r>
            <a:r>
              <a:rPr lang="en-US" b="1" dirty="0" smtClean="0"/>
              <a:t>employees</a:t>
            </a:r>
          </a:p>
          <a:p>
            <a:r>
              <a:rPr lang="en-US" b="1" dirty="0" smtClean="0"/>
              <a:t>Imposes </a:t>
            </a:r>
            <a:r>
              <a:rPr lang="en-US" b="1" dirty="0"/>
              <a:t>new notice and posting </a:t>
            </a:r>
            <a:r>
              <a:rPr lang="en-US" b="1" dirty="0" smtClean="0"/>
              <a:t>requirements</a:t>
            </a:r>
          </a:p>
          <a:p>
            <a:r>
              <a:rPr lang="en-US" b="1" dirty="0" smtClean="0"/>
              <a:t>Broadens remedies available to those </a:t>
            </a:r>
            <a:r>
              <a:rPr lang="en-US" b="1" dirty="0"/>
              <a:t>making claims of sexual harassment and other discrimination </a:t>
            </a:r>
            <a:r>
              <a:rPr lang="en-US" b="1" dirty="0" smtClean="0"/>
              <a:t>claims at the administrative level</a:t>
            </a:r>
          </a:p>
          <a:p>
            <a:pPr lvl="1"/>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13</a:t>
            </a:fld>
            <a:endParaRPr lang="en-US"/>
          </a:p>
        </p:txBody>
      </p:sp>
    </p:spTree>
    <p:extLst>
      <p:ext uri="{BB962C8B-B14F-4D97-AF65-F5344CB8AC3E}">
        <p14:creationId xmlns:p14="http://schemas.microsoft.com/office/powerpoint/2010/main" xmlns="" val="3532778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“Time’s Up Act” - Training</a:t>
            </a:r>
            <a:endParaRPr lang="en-US" dirty="0"/>
          </a:p>
        </p:txBody>
      </p:sp>
      <p:sp>
        <p:nvSpPr>
          <p:cNvPr id="3" name="Content Placeholder 2"/>
          <p:cNvSpPr>
            <a:spLocks noGrp="1"/>
          </p:cNvSpPr>
          <p:nvPr>
            <p:ph idx="1"/>
          </p:nvPr>
        </p:nvSpPr>
        <p:spPr>
          <a:xfrm>
            <a:off x="457200" y="1935480"/>
            <a:ext cx="8229600" cy="4084320"/>
          </a:xfrm>
        </p:spPr>
        <p:txBody>
          <a:bodyPr>
            <a:normAutofit lnSpcReduction="10000"/>
          </a:bodyPr>
          <a:lstStyle/>
          <a:p>
            <a:r>
              <a:rPr lang="en-US" b="1" i="1" u="sng" dirty="0" smtClean="0"/>
              <a:t>All</a:t>
            </a:r>
            <a:r>
              <a:rPr lang="en-US" b="1" dirty="0" smtClean="0"/>
              <a:t> employers must provide 2 hours of sexual harassment prevention </a:t>
            </a:r>
            <a:r>
              <a:rPr lang="en-US" b="1" dirty="0"/>
              <a:t>training to supervisors by October 1, </a:t>
            </a:r>
            <a:r>
              <a:rPr lang="en-US" b="1" dirty="0" smtClean="0"/>
              <a:t>2020 </a:t>
            </a:r>
          </a:p>
          <a:p>
            <a:r>
              <a:rPr lang="en-US" b="1" dirty="0" smtClean="0"/>
              <a:t>Employers </a:t>
            </a:r>
            <a:r>
              <a:rPr lang="en-US" b="1" dirty="0"/>
              <a:t>with </a:t>
            </a:r>
            <a:r>
              <a:rPr lang="en-US" b="1" dirty="0" smtClean="0"/>
              <a:t>3 or more employees must provide 2 hours of sexual </a:t>
            </a:r>
            <a:r>
              <a:rPr lang="en-US" b="1" dirty="0"/>
              <a:t>harassment prevention </a:t>
            </a:r>
            <a:r>
              <a:rPr lang="en-US" b="1" dirty="0" smtClean="0"/>
              <a:t>training </a:t>
            </a:r>
            <a:r>
              <a:rPr lang="en-US" b="1" dirty="0"/>
              <a:t>to </a:t>
            </a:r>
            <a:r>
              <a:rPr lang="en-US" b="1" i="1" u="sng" dirty="0"/>
              <a:t>all</a:t>
            </a:r>
            <a:r>
              <a:rPr lang="en-US" b="1" dirty="0"/>
              <a:t> other </a:t>
            </a:r>
            <a:r>
              <a:rPr lang="en-US" b="1" dirty="0" smtClean="0"/>
              <a:t>employees </a:t>
            </a:r>
            <a:r>
              <a:rPr lang="en-US" b="1" dirty="0"/>
              <a:t>by October 1, 2020 (or within </a:t>
            </a:r>
            <a:r>
              <a:rPr lang="en-US" b="1" dirty="0" smtClean="0"/>
              <a:t>6 months </a:t>
            </a:r>
            <a:r>
              <a:rPr lang="en-US" b="1" dirty="0"/>
              <a:t>of hire, after that time</a:t>
            </a:r>
            <a:r>
              <a:rPr lang="en-US" b="1" dirty="0" smtClean="0"/>
              <a:t>)</a:t>
            </a:r>
          </a:p>
          <a:p>
            <a:r>
              <a:rPr lang="en-US" b="1" dirty="0" smtClean="0"/>
              <a:t>Trained on October 1, 2018 or later?  No need to retrain</a:t>
            </a:r>
          </a:p>
          <a:p>
            <a:r>
              <a:rPr lang="en-US" b="1" dirty="0" smtClean="0"/>
              <a:t>Employees hired after October 1, 2019, must be trained within 6 months</a:t>
            </a:r>
            <a:endParaRPr lang="en-US" b="1" dirty="0"/>
          </a:p>
          <a:p>
            <a:endParaRPr lang="en-US" b="1" dirty="0" smtClean="0"/>
          </a:p>
          <a:p>
            <a:pPr marL="0" indent="0">
              <a:buNone/>
            </a:pPr>
            <a:endParaRPr lang="en-US" b="1" dirty="0" smtClean="0"/>
          </a:p>
          <a:p>
            <a:endParaRPr lang="en-US" b="1" dirty="0" smtClean="0"/>
          </a:p>
          <a:p>
            <a:pPr lvl="1"/>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14</a:t>
            </a:fld>
            <a:endParaRPr lang="en-US"/>
          </a:p>
        </p:txBody>
      </p:sp>
    </p:spTree>
    <p:extLst>
      <p:ext uri="{BB962C8B-B14F-4D97-AF65-F5344CB8AC3E}">
        <p14:creationId xmlns:p14="http://schemas.microsoft.com/office/powerpoint/2010/main" xmlns="" val="3924715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“Time’s Up Act” - Training</a:t>
            </a:r>
            <a:endParaRPr lang="en-US" dirty="0"/>
          </a:p>
        </p:txBody>
      </p:sp>
      <p:sp>
        <p:nvSpPr>
          <p:cNvPr id="3" name="Content Placeholder 2"/>
          <p:cNvSpPr>
            <a:spLocks noGrp="1"/>
          </p:cNvSpPr>
          <p:nvPr>
            <p:ph idx="1"/>
          </p:nvPr>
        </p:nvSpPr>
        <p:spPr>
          <a:xfrm>
            <a:off x="457200" y="1935480"/>
            <a:ext cx="8229600" cy="4084320"/>
          </a:xfrm>
        </p:spPr>
        <p:txBody>
          <a:bodyPr>
            <a:normAutofit/>
          </a:bodyPr>
          <a:lstStyle/>
          <a:p>
            <a:r>
              <a:rPr lang="en-US" b="1" dirty="0" smtClean="0"/>
              <a:t>Must provide supplemental training at least every 10 years</a:t>
            </a:r>
          </a:p>
          <a:p>
            <a:r>
              <a:rPr lang="en-US" b="1" dirty="0" smtClean="0"/>
              <a:t>Applies to family-owned or operated businesses</a:t>
            </a:r>
          </a:p>
          <a:p>
            <a:r>
              <a:rPr lang="en-US" b="1" dirty="0" smtClean="0"/>
              <a:t>Penalties for non-compliance?</a:t>
            </a:r>
          </a:p>
          <a:p>
            <a:pPr lvl="1"/>
            <a:r>
              <a:rPr lang="en-US" b="1" dirty="0" smtClean="0"/>
              <a:t>Failure to train is a “discriminatory practice”</a:t>
            </a:r>
          </a:p>
          <a:p>
            <a:pPr lvl="1"/>
            <a:r>
              <a:rPr lang="en-US" b="1" dirty="0" smtClean="0"/>
              <a:t>Fine for failing to provide training is $750</a:t>
            </a:r>
          </a:p>
          <a:p>
            <a:endParaRPr lang="en-US" b="1" dirty="0" smtClean="0"/>
          </a:p>
          <a:p>
            <a:pPr lvl="1"/>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15</a:t>
            </a:fld>
            <a:endParaRPr lang="en-US"/>
          </a:p>
        </p:txBody>
      </p:sp>
    </p:spTree>
    <p:extLst>
      <p:ext uri="{BB962C8B-B14F-4D97-AF65-F5344CB8AC3E}">
        <p14:creationId xmlns:p14="http://schemas.microsoft.com/office/powerpoint/2010/main" xmlns="" val="1581913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“Time’s Up Act” - Training</a:t>
            </a:r>
            <a:endParaRPr lang="en-US" dirty="0"/>
          </a:p>
        </p:txBody>
      </p:sp>
      <p:sp>
        <p:nvSpPr>
          <p:cNvPr id="3" name="Content Placeholder 2"/>
          <p:cNvSpPr>
            <a:spLocks noGrp="1"/>
          </p:cNvSpPr>
          <p:nvPr>
            <p:ph idx="1"/>
          </p:nvPr>
        </p:nvSpPr>
        <p:spPr>
          <a:xfrm>
            <a:off x="457200" y="1935480"/>
            <a:ext cx="8229600" cy="4084320"/>
          </a:xfrm>
        </p:spPr>
        <p:txBody>
          <a:bodyPr>
            <a:normAutofit fontScale="92500" lnSpcReduction="20000"/>
          </a:bodyPr>
          <a:lstStyle/>
          <a:p>
            <a:r>
              <a:rPr lang="en-US" b="1" dirty="0" smtClean="0"/>
              <a:t>Contents of training unchanged and </a:t>
            </a:r>
            <a:r>
              <a:rPr lang="en-US" b="1" u="sng" dirty="0" smtClean="0"/>
              <a:t>must</a:t>
            </a:r>
            <a:r>
              <a:rPr lang="en-US" b="1" dirty="0" smtClean="0"/>
              <a:t>, at minimum, include:</a:t>
            </a:r>
          </a:p>
          <a:p>
            <a:pPr lvl="1"/>
            <a:r>
              <a:rPr lang="en-US" b="1" dirty="0"/>
              <a:t>Description of federal and state statutes prohibiting </a:t>
            </a:r>
            <a:r>
              <a:rPr lang="en-US" b="1" dirty="0" smtClean="0"/>
              <a:t>workplace sexual harassment;</a:t>
            </a:r>
            <a:endParaRPr lang="en-US" b="1" dirty="0"/>
          </a:p>
          <a:p>
            <a:pPr lvl="1"/>
            <a:r>
              <a:rPr lang="en-US" b="1" dirty="0"/>
              <a:t>Definition of sexual harassment as </a:t>
            </a:r>
            <a:r>
              <a:rPr lang="en-US" b="1" dirty="0" smtClean="0"/>
              <a:t>set </a:t>
            </a:r>
            <a:r>
              <a:rPr lang="en-US" b="1" dirty="0"/>
              <a:t>forth in CGS </a:t>
            </a:r>
            <a:r>
              <a:rPr lang="en-US" b="1" dirty="0" smtClean="0"/>
              <a:t>46a-60(8);</a:t>
            </a:r>
            <a:endParaRPr lang="en-US" b="1" dirty="0"/>
          </a:p>
          <a:p>
            <a:pPr lvl="1"/>
            <a:r>
              <a:rPr lang="en-US" b="1" dirty="0"/>
              <a:t>Discussion of types of conduct that may constitute sexual harassment, including fact harasser or victim may be either a man or a woman and that harassment can occur </a:t>
            </a:r>
            <a:r>
              <a:rPr lang="en-US" b="1" dirty="0" smtClean="0"/>
              <a:t>between persons </a:t>
            </a:r>
            <a:r>
              <a:rPr lang="en-US" b="1" dirty="0"/>
              <a:t>of same or opposite sex;</a:t>
            </a:r>
          </a:p>
          <a:p>
            <a:pPr lvl="1"/>
            <a:r>
              <a:rPr lang="en-US" b="1" dirty="0"/>
              <a:t>Explanation of potential remedies and that penalties could be civil and criminal; and</a:t>
            </a:r>
          </a:p>
          <a:p>
            <a:pPr lvl="1"/>
            <a:r>
              <a:rPr lang="en-US" b="1" dirty="0" smtClean="0"/>
              <a:t>Review of </a:t>
            </a:r>
            <a:r>
              <a:rPr lang="en-US" b="1" dirty="0"/>
              <a:t>strategies to prevent </a:t>
            </a:r>
            <a:r>
              <a:rPr lang="en-US" b="1" dirty="0" smtClean="0"/>
              <a:t>workplace sexual harassment</a:t>
            </a:r>
            <a:endParaRPr lang="en-US" b="1" dirty="0"/>
          </a:p>
          <a:p>
            <a:pPr lvl="2"/>
            <a:endParaRPr lang="en-US" b="1" dirty="0" smtClean="0"/>
          </a:p>
          <a:p>
            <a:pPr marL="0" indent="0">
              <a:buNone/>
            </a:pPr>
            <a:endParaRPr lang="en-US" b="1" dirty="0" smtClean="0"/>
          </a:p>
          <a:p>
            <a:endParaRPr lang="en-US" b="1" dirty="0" smtClean="0"/>
          </a:p>
          <a:p>
            <a:pPr lvl="1"/>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16</a:t>
            </a:fld>
            <a:endParaRPr lang="en-US"/>
          </a:p>
        </p:txBody>
      </p:sp>
    </p:spTree>
    <p:extLst>
      <p:ext uri="{BB962C8B-B14F-4D97-AF65-F5344CB8AC3E}">
        <p14:creationId xmlns:p14="http://schemas.microsoft.com/office/powerpoint/2010/main" xmlns="" val="2757565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“Time’s Up Act” - Training</a:t>
            </a:r>
            <a:endParaRPr lang="en-US" dirty="0"/>
          </a:p>
        </p:txBody>
      </p:sp>
      <p:sp>
        <p:nvSpPr>
          <p:cNvPr id="3" name="Content Placeholder 2"/>
          <p:cNvSpPr>
            <a:spLocks noGrp="1"/>
          </p:cNvSpPr>
          <p:nvPr>
            <p:ph idx="1"/>
          </p:nvPr>
        </p:nvSpPr>
        <p:spPr>
          <a:xfrm>
            <a:off x="457200" y="1935480"/>
            <a:ext cx="8229600" cy="4084320"/>
          </a:xfrm>
        </p:spPr>
        <p:txBody>
          <a:bodyPr>
            <a:normAutofit/>
          </a:bodyPr>
          <a:lstStyle/>
          <a:p>
            <a:r>
              <a:rPr lang="en-US" b="1" dirty="0" smtClean="0"/>
              <a:t>CHRO created free online training as required </a:t>
            </a:r>
          </a:p>
          <a:p>
            <a:r>
              <a:rPr lang="en-US" b="1" dirty="0" smtClean="0"/>
              <a:t>Includes online videos and tests</a:t>
            </a:r>
          </a:p>
          <a:p>
            <a:pPr lvl="1"/>
            <a:r>
              <a:rPr lang="en-US" b="1" dirty="0" smtClean="0"/>
              <a:t>Section educating employees as to mechanics of filing discrimination/harassment charge</a:t>
            </a:r>
          </a:p>
          <a:p>
            <a:r>
              <a:rPr lang="en-US" b="1" dirty="0" smtClean="0"/>
              <a:t>Recommend in-person, classroom style training for supervisors</a:t>
            </a:r>
          </a:p>
          <a:p>
            <a:r>
              <a:rPr lang="en-US" b="1" dirty="0" smtClean="0"/>
              <a:t>Link to register and take online training </a:t>
            </a:r>
            <a:r>
              <a:rPr lang="en-US" i="1" dirty="0" smtClean="0"/>
              <a:t>https://attendee.gototraining.com/r/6405735354101827585</a:t>
            </a:r>
            <a:endParaRPr lang="en-US" b="1" i="1" dirty="0" smtClean="0"/>
          </a:p>
          <a:p>
            <a:pPr lvl="2"/>
            <a:endParaRPr lang="en-US" b="1" dirty="0" smtClean="0"/>
          </a:p>
          <a:p>
            <a:pPr marL="0" indent="0">
              <a:buNone/>
            </a:pPr>
            <a:endParaRPr lang="en-US" b="1" dirty="0" smtClean="0"/>
          </a:p>
          <a:p>
            <a:endParaRPr lang="en-US" b="1" dirty="0" smtClean="0"/>
          </a:p>
          <a:p>
            <a:pPr lvl="1"/>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17</a:t>
            </a:fld>
            <a:endParaRPr lang="en-US"/>
          </a:p>
        </p:txBody>
      </p:sp>
    </p:spTree>
    <p:extLst>
      <p:ext uri="{BB962C8B-B14F-4D97-AF65-F5344CB8AC3E}">
        <p14:creationId xmlns:p14="http://schemas.microsoft.com/office/powerpoint/2010/main" xmlns="" val="3659384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10600" cy="1143000"/>
          </a:xfrm>
        </p:spPr>
        <p:txBody>
          <a:bodyPr>
            <a:normAutofit fontScale="90000"/>
          </a:bodyPr>
          <a:lstStyle/>
          <a:p>
            <a:r>
              <a:rPr lang="en-US" b="1" dirty="0"/>
              <a:t>“Time’s Up </a:t>
            </a:r>
            <a:r>
              <a:rPr lang="en-US" b="1" dirty="0" smtClean="0"/>
              <a:t>Act” – Posting/Notice</a:t>
            </a:r>
            <a:endParaRPr lang="en-US" sz="2800" b="1" i="1" dirty="0"/>
          </a:p>
        </p:txBody>
      </p:sp>
      <p:sp>
        <p:nvSpPr>
          <p:cNvPr id="3" name="Content Placeholder 2"/>
          <p:cNvSpPr>
            <a:spLocks noGrp="1"/>
          </p:cNvSpPr>
          <p:nvPr>
            <p:ph idx="1"/>
          </p:nvPr>
        </p:nvSpPr>
        <p:spPr>
          <a:xfrm>
            <a:off x="457200" y="1935480"/>
            <a:ext cx="8229600" cy="4084320"/>
          </a:xfrm>
        </p:spPr>
        <p:txBody>
          <a:bodyPr>
            <a:normAutofit/>
          </a:bodyPr>
          <a:lstStyle/>
          <a:p>
            <a:r>
              <a:rPr lang="en-US" b="1" dirty="0" smtClean="0"/>
              <a:t>Must post “Sexual Harassment Is Illegal</a:t>
            </a:r>
            <a:r>
              <a:rPr lang="en-US" b="1" dirty="0"/>
              <a:t>” poster in </a:t>
            </a:r>
            <a:r>
              <a:rPr lang="en-US" b="1" dirty="0" smtClean="0"/>
              <a:t>prominent, accessible </a:t>
            </a:r>
            <a:r>
              <a:rPr lang="en-US" b="1" dirty="0"/>
              <a:t>location  </a:t>
            </a:r>
            <a:r>
              <a:rPr lang="en-US" sz="2000" b="1" dirty="0" smtClean="0"/>
              <a:t>www.ct.gov/chro/lib/chro/Sexual_Harassment_Flyer.pdf</a:t>
            </a:r>
            <a:endParaRPr lang="en-US" sz="2000" b="1" dirty="0"/>
          </a:p>
          <a:p>
            <a:r>
              <a:rPr lang="en-US" b="1" dirty="0" smtClean="0"/>
              <a:t>Within 3 months of start date, must provide copy </a:t>
            </a:r>
            <a:r>
              <a:rPr lang="en-US" b="1" dirty="0"/>
              <a:t>of </a:t>
            </a:r>
            <a:r>
              <a:rPr lang="en-US" b="1" dirty="0" smtClean="0"/>
              <a:t>poster to employee via email </a:t>
            </a:r>
            <a:r>
              <a:rPr lang="en-US" b="1" dirty="0"/>
              <a:t>with </a:t>
            </a:r>
            <a:r>
              <a:rPr lang="en-US" b="1" dirty="0" smtClean="0"/>
              <a:t>subject </a:t>
            </a:r>
            <a:r>
              <a:rPr lang="en-US" b="1" dirty="0"/>
              <a:t>line </a:t>
            </a:r>
            <a:r>
              <a:rPr lang="en-US" b="1" dirty="0" smtClean="0"/>
              <a:t>“</a:t>
            </a:r>
            <a:r>
              <a:rPr lang="en-US" b="1" dirty="0"/>
              <a:t>Sexual Harassment Policy” or </a:t>
            </a:r>
            <a:r>
              <a:rPr lang="en-US" b="1" dirty="0" smtClean="0"/>
              <a:t>something similar </a:t>
            </a:r>
          </a:p>
          <a:p>
            <a:pPr lvl="1"/>
            <a:r>
              <a:rPr lang="en-US" b="1" dirty="0" smtClean="0"/>
              <a:t>No email? Must post information on company website or link to CHRO website </a:t>
            </a:r>
          </a:p>
          <a:p>
            <a:pPr marL="274320" lvl="1" indent="-274320">
              <a:buClr>
                <a:schemeClr val="accent3"/>
              </a:buClr>
              <a:buSzPct val="95000"/>
            </a:pPr>
            <a:r>
              <a:rPr lang="en-US" b="1" dirty="0" smtClean="0"/>
              <a:t>Fine </a:t>
            </a:r>
            <a:r>
              <a:rPr lang="en-US" b="1" dirty="0"/>
              <a:t>for failing to </a:t>
            </a:r>
            <a:r>
              <a:rPr lang="en-US" b="1" dirty="0" smtClean="0"/>
              <a:t>comply is $750</a:t>
            </a:r>
          </a:p>
          <a:p>
            <a:pPr lvl="1"/>
            <a:endParaRPr lang="en-US" b="1" dirty="0" smtClean="0"/>
          </a:p>
          <a:p>
            <a:pPr lvl="1"/>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18</a:t>
            </a:fld>
            <a:endParaRPr lang="en-US"/>
          </a:p>
        </p:txBody>
      </p:sp>
    </p:spTree>
    <p:extLst>
      <p:ext uri="{BB962C8B-B14F-4D97-AF65-F5344CB8AC3E}">
        <p14:creationId xmlns:p14="http://schemas.microsoft.com/office/powerpoint/2010/main" xmlns="" val="3310045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1143000"/>
          </a:xfrm>
        </p:spPr>
        <p:txBody>
          <a:bodyPr>
            <a:normAutofit fontScale="90000"/>
          </a:bodyPr>
          <a:lstStyle/>
          <a:p>
            <a:r>
              <a:rPr lang="en-US" b="1" dirty="0"/>
              <a:t>“Time’s Up </a:t>
            </a:r>
            <a:r>
              <a:rPr lang="en-US" b="1" dirty="0" smtClean="0"/>
              <a:t>Act” – Other Changes</a:t>
            </a:r>
            <a:endParaRPr lang="en-US" sz="2800" b="1" i="1" dirty="0"/>
          </a:p>
        </p:txBody>
      </p:sp>
      <p:sp>
        <p:nvSpPr>
          <p:cNvPr id="3" name="Content Placeholder 2"/>
          <p:cNvSpPr>
            <a:spLocks noGrp="1"/>
          </p:cNvSpPr>
          <p:nvPr>
            <p:ph idx="1"/>
          </p:nvPr>
        </p:nvSpPr>
        <p:spPr>
          <a:xfrm>
            <a:off x="457200" y="1935480"/>
            <a:ext cx="8229600" cy="4084320"/>
          </a:xfrm>
        </p:spPr>
        <p:txBody>
          <a:bodyPr>
            <a:normAutofit fontScale="92500"/>
          </a:bodyPr>
          <a:lstStyle/>
          <a:p>
            <a:r>
              <a:rPr lang="en-US" b="1" dirty="0" smtClean="0"/>
              <a:t>Authorizes CHRO to enter business to ensure compliance</a:t>
            </a:r>
          </a:p>
          <a:p>
            <a:r>
              <a:rPr lang="en-US" b="1" dirty="0" smtClean="0"/>
              <a:t>Prohibits employer from modifying complainant’s conditions of employment without complainant's written consent</a:t>
            </a:r>
          </a:p>
          <a:p>
            <a:r>
              <a:rPr lang="en-US" b="1" dirty="0" smtClean="0"/>
              <a:t>Extends </a:t>
            </a:r>
            <a:r>
              <a:rPr lang="en-US" b="1" dirty="0"/>
              <a:t>the statute of limitations for filing </a:t>
            </a:r>
            <a:r>
              <a:rPr lang="en-US" b="1" dirty="0" smtClean="0"/>
              <a:t>discriminatory </a:t>
            </a:r>
            <a:r>
              <a:rPr lang="en-US" b="1" dirty="0"/>
              <a:t>practice claim with the CHRO from 180 days to </a:t>
            </a:r>
            <a:r>
              <a:rPr lang="en-US" b="1" dirty="0" smtClean="0"/>
              <a:t>300 for claims after October 1, 2019</a:t>
            </a:r>
          </a:p>
          <a:p>
            <a:r>
              <a:rPr lang="en-US" b="1" dirty="0" smtClean="0"/>
              <a:t>Allows courts to award punitive damages</a:t>
            </a:r>
          </a:p>
          <a:p>
            <a:r>
              <a:rPr lang="en-US" b="1" dirty="0" smtClean="0"/>
              <a:t>Allows CHRO to award emotional distress and attorney’s fees</a:t>
            </a:r>
          </a:p>
        </p:txBody>
      </p:sp>
      <p:sp>
        <p:nvSpPr>
          <p:cNvPr id="6" name="Slide Number Placeholder 5"/>
          <p:cNvSpPr>
            <a:spLocks noGrp="1"/>
          </p:cNvSpPr>
          <p:nvPr>
            <p:ph type="sldNum" sz="quarter" idx="12"/>
          </p:nvPr>
        </p:nvSpPr>
        <p:spPr/>
        <p:txBody>
          <a:bodyPr/>
          <a:lstStyle/>
          <a:p>
            <a:fld id="{1CE67DDA-9476-4FD7-BCD2-E9539DCC6C44}" type="slidenum">
              <a:rPr lang="en-US" smtClean="0"/>
              <a:pPr/>
              <a:t>19</a:t>
            </a:fld>
            <a:endParaRPr lang="en-US"/>
          </a:p>
        </p:txBody>
      </p:sp>
    </p:spTree>
    <p:extLst>
      <p:ext uri="{BB962C8B-B14F-4D97-AF65-F5344CB8AC3E}">
        <p14:creationId xmlns:p14="http://schemas.microsoft.com/office/powerpoint/2010/main" xmlns="" val="1613011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Anything New This Year?</a:t>
            </a:r>
          </a:p>
        </p:txBody>
      </p:sp>
      <p:sp>
        <p:nvSpPr>
          <p:cNvPr id="3" name="Content Placeholder 2"/>
          <p:cNvSpPr>
            <a:spLocks noGrp="1"/>
          </p:cNvSpPr>
          <p:nvPr>
            <p:ph sz="half" idx="1"/>
          </p:nvPr>
        </p:nvSpPr>
        <p:spPr>
          <a:xfrm>
            <a:off x="457200" y="2118360"/>
            <a:ext cx="5181600" cy="4434840"/>
          </a:xfrm>
        </p:spPr>
        <p:txBody>
          <a:bodyPr>
            <a:normAutofit/>
          </a:bodyPr>
          <a:lstStyle/>
          <a:p>
            <a:r>
              <a:rPr lang="en-US" sz="2800" dirty="0" smtClean="0"/>
              <a:t>FY2018 Agency Statistics</a:t>
            </a:r>
            <a:endParaRPr lang="en-US" sz="2800" dirty="0"/>
          </a:p>
          <a:p>
            <a:r>
              <a:rPr lang="en-US" sz="2800" dirty="0"/>
              <a:t>Federal Law </a:t>
            </a:r>
          </a:p>
          <a:p>
            <a:r>
              <a:rPr lang="en-US" sz="2800" dirty="0"/>
              <a:t>Connecticut </a:t>
            </a:r>
            <a:r>
              <a:rPr lang="en-US" sz="2800" dirty="0" smtClean="0"/>
              <a:t>Law</a:t>
            </a:r>
          </a:p>
          <a:p>
            <a:r>
              <a:rPr lang="en-US" sz="2800" dirty="0"/>
              <a:t>SCOTUS Update</a:t>
            </a:r>
          </a:p>
          <a:p>
            <a:r>
              <a:rPr lang="en-US" sz="2800" dirty="0"/>
              <a:t>2nd Circuit Update</a:t>
            </a:r>
          </a:p>
          <a:p>
            <a:r>
              <a:rPr lang="en-US" sz="2800" dirty="0"/>
              <a:t>Trending Topics</a:t>
            </a:r>
          </a:p>
          <a:p>
            <a:endParaRPr lang="en-US" sz="2800" dirty="0"/>
          </a:p>
          <a:p>
            <a:endParaRPr lang="en-US" sz="2800" dirty="0"/>
          </a:p>
        </p:txBody>
      </p:sp>
      <p:sp>
        <p:nvSpPr>
          <p:cNvPr id="7" name="Slide Number Placeholder 6"/>
          <p:cNvSpPr>
            <a:spLocks noGrp="1"/>
          </p:cNvSpPr>
          <p:nvPr>
            <p:ph type="sldNum" sz="quarter" idx="12"/>
          </p:nvPr>
        </p:nvSpPr>
        <p:spPr/>
        <p:txBody>
          <a:bodyPr/>
          <a:lstStyle/>
          <a:p>
            <a:fld id="{1CE67DDA-9476-4FD7-BCD2-E9539DCC6C44}" type="slidenum">
              <a:rPr lang="en-US" smtClean="0"/>
              <a:pPr/>
              <a:t>2</a:t>
            </a:fld>
            <a:endParaRPr lang="en-US"/>
          </a:p>
        </p:txBody>
      </p:sp>
      <p:pic>
        <p:nvPicPr>
          <p:cNvPr id="1026" name="Picture 2" descr="C:\Users\mdiette.BMD-LAW\Desktop\year in review wordcloud_edited.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2656" t="12847" r="22071" b="14584"/>
          <a:stretch/>
        </p:blipFill>
        <p:spPr bwMode="auto">
          <a:xfrm rot="20919277">
            <a:off x="4366731" y="2377359"/>
            <a:ext cx="4324667" cy="29908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6207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05350" y="762000"/>
            <a:ext cx="4895850" cy="1295400"/>
            <a:chOff x="4495800" y="762000"/>
            <a:chExt cx="4895850" cy="1295400"/>
          </a:xfrm>
        </p:grpSpPr>
        <p:pic>
          <p:nvPicPr>
            <p:cNvPr id="3074" name="Picture 2" descr="Image result for paper doll family"/>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4902" t="50640" r="2942" b="24497"/>
            <a:stretch/>
          </p:blipFill>
          <p:spPr bwMode="auto">
            <a:xfrm>
              <a:off x="4495800" y="762000"/>
              <a:ext cx="245745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Image result for paper doll family"/>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4902" t="50640" r="2942" b="24497"/>
            <a:stretch/>
          </p:blipFill>
          <p:spPr bwMode="auto">
            <a:xfrm>
              <a:off x="6934200" y="762000"/>
              <a:ext cx="2457450" cy="129540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Title 1"/>
          <p:cNvSpPr>
            <a:spLocks noGrp="1"/>
          </p:cNvSpPr>
          <p:nvPr>
            <p:ph type="title"/>
          </p:nvPr>
        </p:nvSpPr>
        <p:spPr/>
        <p:txBody>
          <a:bodyPr/>
          <a:lstStyle/>
          <a:p>
            <a:r>
              <a:rPr lang="en-US" b="1" dirty="0" smtClean="0"/>
              <a:t>Paid CTFMLA</a:t>
            </a:r>
            <a:endParaRPr lang="en-US" b="1" dirty="0"/>
          </a:p>
        </p:txBody>
      </p:sp>
      <p:sp>
        <p:nvSpPr>
          <p:cNvPr id="3" name="Content Placeholder 2"/>
          <p:cNvSpPr>
            <a:spLocks noGrp="1"/>
          </p:cNvSpPr>
          <p:nvPr>
            <p:ph idx="1"/>
          </p:nvPr>
        </p:nvSpPr>
        <p:spPr>
          <a:xfrm>
            <a:off x="457200" y="1935480"/>
            <a:ext cx="8229600" cy="4084320"/>
          </a:xfrm>
        </p:spPr>
        <p:txBody>
          <a:bodyPr>
            <a:normAutofit/>
          </a:bodyPr>
          <a:lstStyle/>
          <a:p>
            <a:pPr marL="0" indent="0">
              <a:buNone/>
            </a:pPr>
            <a:r>
              <a:rPr lang="en-US" b="1" dirty="0" smtClean="0"/>
              <a:t>On January 1, 2022, 4 major changes to CTFMLA:</a:t>
            </a:r>
          </a:p>
          <a:p>
            <a:pPr lvl="1"/>
            <a:r>
              <a:rPr lang="en-US" b="1" dirty="0" smtClean="0"/>
              <a:t>Will apply to nearly all employers</a:t>
            </a:r>
          </a:p>
          <a:p>
            <a:pPr lvl="1"/>
            <a:r>
              <a:rPr lang="en-US" b="1" dirty="0" smtClean="0"/>
              <a:t>Employees eligible after working for employer for 3 months</a:t>
            </a:r>
          </a:p>
          <a:p>
            <a:pPr lvl="1"/>
            <a:r>
              <a:rPr lang="en-US" b="1" dirty="0" smtClean="0"/>
              <a:t>Employees entitled to 12* weeks of paid leave over 12 month period</a:t>
            </a:r>
          </a:p>
          <a:p>
            <a:pPr lvl="1"/>
            <a:r>
              <a:rPr lang="en-US" b="1" dirty="0" smtClean="0"/>
              <a:t>“Family members” will expand to include siblings</a:t>
            </a:r>
            <a:r>
              <a:rPr lang="en-US" b="1" dirty="0"/>
              <a:t>, grandparents, grandchildren, and anyone else related by blood or affinity </a:t>
            </a:r>
            <a:r>
              <a:rPr lang="en-US" b="1" dirty="0" smtClean="0"/>
              <a:t>with close </a:t>
            </a:r>
            <a:r>
              <a:rPr lang="en-US" b="1" dirty="0"/>
              <a:t>association </a:t>
            </a:r>
            <a:r>
              <a:rPr lang="en-US" b="1" dirty="0" smtClean="0"/>
              <a:t>to employee</a:t>
            </a:r>
          </a:p>
        </p:txBody>
      </p:sp>
      <p:sp>
        <p:nvSpPr>
          <p:cNvPr id="6" name="Slide Number Placeholder 5"/>
          <p:cNvSpPr>
            <a:spLocks noGrp="1"/>
          </p:cNvSpPr>
          <p:nvPr>
            <p:ph type="sldNum" sz="quarter" idx="12"/>
          </p:nvPr>
        </p:nvSpPr>
        <p:spPr/>
        <p:txBody>
          <a:bodyPr/>
          <a:lstStyle/>
          <a:p>
            <a:fld id="{1CE67DDA-9476-4FD7-BCD2-E9539DCC6C44}" type="slidenum">
              <a:rPr lang="en-US" smtClean="0"/>
              <a:pPr/>
              <a:t>20</a:t>
            </a:fld>
            <a:endParaRPr lang="en-US"/>
          </a:p>
        </p:txBody>
      </p:sp>
      <p:pic>
        <p:nvPicPr>
          <p:cNvPr id="8" name="Picture 2" descr="Image result for paper doll family"/>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4902" t="50640" r="2942" b="24497"/>
          <a:stretch/>
        </p:blipFill>
        <p:spPr bwMode="auto">
          <a:xfrm>
            <a:off x="-2067560" y="838200"/>
            <a:ext cx="2457450" cy="129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4715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Paid CTFMLA </a:t>
            </a:r>
            <a:r>
              <a:rPr lang="en-US" sz="3200" i="1" dirty="0" smtClean="0"/>
              <a:t>(continued)</a:t>
            </a:r>
            <a:endParaRPr lang="en-US" i="1" dirty="0"/>
          </a:p>
        </p:txBody>
      </p:sp>
      <p:sp>
        <p:nvSpPr>
          <p:cNvPr id="3" name="Content Placeholder 2"/>
          <p:cNvSpPr>
            <a:spLocks noGrp="1"/>
          </p:cNvSpPr>
          <p:nvPr>
            <p:ph idx="1"/>
          </p:nvPr>
        </p:nvSpPr>
        <p:spPr>
          <a:xfrm>
            <a:off x="457200" y="2011680"/>
            <a:ext cx="8229600" cy="4084320"/>
          </a:xfrm>
        </p:spPr>
        <p:txBody>
          <a:bodyPr>
            <a:normAutofit lnSpcReduction="10000"/>
          </a:bodyPr>
          <a:lstStyle/>
          <a:p>
            <a:r>
              <a:rPr lang="en-US" b="1" dirty="0" smtClean="0"/>
              <a:t>Family </a:t>
            </a:r>
            <a:r>
              <a:rPr lang="en-US" b="1" dirty="0"/>
              <a:t>and Medical Leave Insurance (FMLI</a:t>
            </a:r>
            <a:r>
              <a:rPr lang="en-US" b="1" dirty="0" smtClean="0"/>
              <a:t>): Program </a:t>
            </a:r>
            <a:r>
              <a:rPr lang="en-US" b="1" dirty="0"/>
              <a:t>to provide limited wage replacement benefits to certain employees taking leave for reasons allowed under </a:t>
            </a:r>
            <a:r>
              <a:rPr lang="en-US" b="1" dirty="0" smtClean="0"/>
              <a:t>CTFMLA</a:t>
            </a:r>
          </a:p>
          <a:p>
            <a:r>
              <a:rPr lang="en-US" b="1" dirty="0" smtClean="0"/>
              <a:t>Wage replacement funded by employee payroll tax of not more than 0.5% beginning January 1, 2021</a:t>
            </a:r>
          </a:p>
          <a:p>
            <a:r>
              <a:rPr lang="en-US" b="1" dirty="0"/>
              <a:t>Employees must be allowed to maintain at least 2 weeks of paid </a:t>
            </a:r>
            <a:r>
              <a:rPr lang="en-US" b="1" dirty="0" smtClean="0"/>
              <a:t>leave</a:t>
            </a:r>
          </a:p>
          <a:p>
            <a:r>
              <a:rPr lang="en-US" b="1" dirty="0"/>
              <a:t>Benefits will cover up to </a:t>
            </a:r>
            <a:r>
              <a:rPr lang="en-US" b="1" dirty="0" smtClean="0"/>
              <a:t>95% of </a:t>
            </a:r>
            <a:r>
              <a:rPr lang="en-US" b="1" dirty="0"/>
              <a:t>wages on </a:t>
            </a:r>
            <a:r>
              <a:rPr lang="en-US" b="1" dirty="0" smtClean="0"/>
              <a:t>sliding </a:t>
            </a:r>
            <a:r>
              <a:rPr lang="en-US" b="1" dirty="0"/>
              <a:t>scale, capped at $900 a week</a:t>
            </a:r>
          </a:p>
          <a:p>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21</a:t>
            </a:fld>
            <a:endParaRPr lang="en-US"/>
          </a:p>
        </p:txBody>
      </p:sp>
      <p:pic>
        <p:nvPicPr>
          <p:cNvPr id="5" name="Picture 2" descr="Image result for paper doll family"/>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4902" t="50640" r="2942" b="24497"/>
          <a:stretch/>
        </p:blipFill>
        <p:spPr bwMode="auto">
          <a:xfrm>
            <a:off x="-2057400" y="838200"/>
            <a:ext cx="2457450" cy="1295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p:nvGrpSpPr>
        <p:grpSpPr>
          <a:xfrm>
            <a:off x="6553200" y="762000"/>
            <a:ext cx="4895850" cy="1295400"/>
            <a:chOff x="4495800" y="762000"/>
            <a:chExt cx="4895850" cy="1295400"/>
          </a:xfrm>
        </p:grpSpPr>
        <p:pic>
          <p:nvPicPr>
            <p:cNvPr id="8" name="Picture 2" descr="Image result for paper doll family"/>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4902" t="50640" r="2942" b="24497"/>
            <a:stretch/>
          </p:blipFill>
          <p:spPr bwMode="auto">
            <a:xfrm>
              <a:off x="4495800" y="762000"/>
              <a:ext cx="245745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Image result for paper doll family"/>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4902" t="50640" r="2942" b="24497"/>
            <a:stretch/>
          </p:blipFill>
          <p:spPr bwMode="auto">
            <a:xfrm>
              <a:off x="6934200" y="762000"/>
              <a:ext cx="2457450" cy="129540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474645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Image result for police ca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47" t="18940" r="447" b="18523"/>
          <a:stretch/>
        </p:blipFill>
        <p:spPr bwMode="auto">
          <a:xfrm flipH="1">
            <a:off x="-838200" y="5622024"/>
            <a:ext cx="2951163" cy="18455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990600"/>
            <a:ext cx="8229600" cy="1143000"/>
          </a:xfrm>
        </p:spPr>
        <p:txBody>
          <a:bodyPr>
            <a:normAutofit fontScale="90000"/>
          </a:bodyPr>
          <a:lstStyle/>
          <a:p>
            <a:r>
              <a:rPr lang="en-US" b="1" dirty="0" smtClean="0"/>
              <a:t>Workers’ Compensation for PTSD</a:t>
            </a:r>
            <a:endParaRPr lang="en-US" b="1" dirty="0"/>
          </a:p>
        </p:txBody>
      </p:sp>
      <p:sp>
        <p:nvSpPr>
          <p:cNvPr id="3" name="Content Placeholder 2"/>
          <p:cNvSpPr>
            <a:spLocks noGrp="1"/>
          </p:cNvSpPr>
          <p:nvPr>
            <p:ph idx="1"/>
          </p:nvPr>
        </p:nvSpPr>
        <p:spPr>
          <a:xfrm>
            <a:off x="457200" y="2087880"/>
            <a:ext cx="8229600" cy="3550920"/>
          </a:xfrm>
        </p:spPr>
        <p:txBody>
          <a:bodyPr>
            <a:normAutofit/>
          </a:bodyPr>
          <a:lstStyle/>
          <a:p>
            <a:r>
              <a:rPr lang="en-US" b="1" dirty="0" smtClean="0"/>
              <a:t>Police </a:t>
            </a:r>
            <a:r>
              <a:rPr lang="en-US" b="1" dirty="0"/>
              <a:t>officers, parole officers, and firefighters </a:t>
            </a:r>
            <a:r>
              <a:rPr lang="en-US" b="1" dirty="0" smtClean="0"/>
              <a:t>can </a:t>
            </a:r>
            <a:r>
              <a:rPr lang="en-US" b="1" dirty="0"/>
              <a:t>receive certain </a:t>
            </a:r>
            <a:r>
              <a:rPr lang="en-US" b="1" dirty="0" smtClean="0"/>
              <a:t>WC benefits for PTSD </a:t>
            </a:r>
            <a:r>
              <a:rPr lang="en-US" b="1" dirty="0"/>
              <a:t>caused by “qualifying events</a:t>
            </a:r>
            <a:r>
              <a:rPr lang="en-US" b="1" dirty="0" smtClean="0"/>
              <a:t>”</a:t>
            </a:r>
          </a:p>
          <a:p>
            <a:r>
              <a:rPr lang="en-US" b="1" dirty="0" smtClean="0"/>
              <a:t>Imposes </a:t>
            </a:r>
            <a:r>
              <a:rPr lang="en-US" b="1" dirty="0"/>
              <a:t>certain limits on </a:t>
            </a:r>
            <a:r>
              <a:rPr lang="en-US" b="1" dirty="0" smtClean="0"/>
              <a:t>benefits’ duration </a:t>
            </a:r>
            <a:r>
              <a:rPr lang="en-US" b="1" dirty="0"/>
              <a:t>and </a:t>
            </a:r>
            <a:r>
              <a:rPr lang="en-US" b="1" dirty="0" smtClean="0"/>
              <a:t>availability</a:t>
            </a:r>
          </a:p>
          <a:p>
            <a:r>
              <a:rPr lang="en-US" b="1" dirty="0" smtClean="0"/>
              <a:t>Offsets </a:t>
            </a:r>
            <a:r>
              <a:rPr lang="en-US" b="1" dirty="0"/>
              <a:t>PTSD benefits by </a:t>
            </a:r>
            <a:r>
              <a:rPr lang="en-US" b="1" dirty="0" smtClean="0"/>
              <a:t>amount </a:t>
            </a:r>
            <a:r>
              <a:rPr lang="en-US" b="1" dirty="0"/>
              <a:t>of other benefits (e.g., </a:t>
            </a:r>
            <a:r>
              <a:rPr lang="en-US" b="1" dirty="0" smtClean="0"/>
              <a:t>Social Security</a:t>
            </a:r>
            <a:r>
              <a:rPr lang="en-US" b="1" dirty="0"/>
              <a:t>) </a:t>
            </a:r>
            <a:r>
              <a:rPr lang="en-US" b="1" dirty="0" smtClean="0"/>
              <a:t>received </a:t>
            </a:r>
            <a:r>
              <a:rPr lang="en-US" b="1" dirty="0"/>
              <a:t>under certain </a:t>
            </a:r>
            <a:r>
              <a:rPr lang="en-US" b="1" dirty="0" smtClean="0"/>
              <a:t>conditions</a:t>
            </a:r>
          </a:p>
          <a:p>
            <a:r>
              <a:rPr lang="en-US" b="1" dirty="0" smtClean="0"/>
              <a:t>Establishes process for employers to </a:t>
            </a:r>
            <a:r>
              <a:rPr lang="en-US" b="1" dirty="0"/>
              <a:t>contest PTSD </a:t>
            </a:r>
            <a:r>
              <a:rPr lang="en-US" b="1" dirty="0" smtClean="0"/>
              <a:t>claims </a:t>
            </a:r>
          </a:p>
        </p:txBody>
      </p:sp>
      <p:sp>
        <p:nvSpPr>
          <p:cNvPr id="6" name="Slide Number Placeholder 5"/>
          <p:cNvSpPr>
            <a:spLocks noGrp="1"/>
          </p:cNvSpPr>
          <p:nvPr>
            <p:ph type="sldNum" sz="quarter" idx="12"/>
          </p:nvPr>
        </p:nvSpPr>
        <p:spPr/>
        <p:txBody>
          <a:bodyPr/>
          <a:lstStyle/>
          <a:p>
            <a:fld id="{1CE67DDA-9476-4FD7-BCD2-E9539DCC6C44}" type="slidenum">
              <a:rPr lang="en-US" smtClean="0"/>
              <a:pPr/>
              <a:t>22</a:t>
            </a:fld>
            <a:endParaRPr lang="en-US"/>
          </a:p>
        </p:txBody>
      </p:sp>
      <p:sp>
        <p:nvSpPr>
          <p:cNvPr id="4" name="AutoShape 2" descr="Image result for police c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olice c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0" name="Picture 8" descr="Image result for fire truck"/>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59289" y="1097469"/>
            <a:ext cx="3556311" cy="2483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1476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 Health Non-Competes</a:t>
            </a:r>
            <a:endParaRPr lang="en-US" b="1" dirty="0"/>
          </a:p>
        </p:txBody>
      </p:sp>
      <p:sp>
        <p:nvSpPr>
          <p:cNvPr id="3" name="Content Placeholder 2"/>
          <p:cNvSpPr>
            <a:spLocks noGrp="1"/>
          </p:cNvSpPr>
          <p:nvPr>
            <p:ph idx="1"/>
          </p:nvPr>
        </p:nvSpPr>
        <p:spPr>
          <a:xfrm>
            <a:off x="457200" y="1935480"/>
            <a:ext cx="8229600" cy="4084320"/>
          </a:xfrm>
        </p:spPr>
        <p:txBody>
          <a:bodyPr>
            <a:normAutofit/>
          </a:bodyPr>
          <a:lstStyle/>
          <a:p>
            <a:r>
              <a:rPr lang="en-US" b="1" dirty="0" smtClean="0"/>
              <a:t>Effective July 1, 2019, non-compete agreements for homemakers, companions or home health service works are void and unenforceable</a:t>
            </a:r>
          </a:p>
          <a:p>
            <a:r>
              <a:rPr lang="en-US" b="1" dirty="0" smtClean="0"/>
              <a:t>Allows employees to make their own deals </a:t>
            </a:r>
            <a:r>
              <a:rPr lang="en-US" b="1" dirty="0"/>
              <a:t>with patients </a:t>
            </a:r>
            <a:r>
              <a:rPr lang="en-US" b="1" dirty="0" smtClean="0"/>
              <a:t>and/or move to another home health care agency if the patient moves</a:t>
            </a:r>
          </a:p>
        </p:txBody>
      </p:sp>
      <p:sp>
        <p:nvSpPr>
          <p:cNvPr id="6" name="Slide Number Placeholder 5"/>
          <p:cNvSpPr>
            <a:spLocks noGrp="1"/>
          </p:cNvSpPr>
          <p:nvPr>
            <p:ph type="sldNum" sz="quarter" idx="12"/>
          </p:nvPr>
        </p:nvSpPr>
        <p:spPr/>
        <p:txBody>
          <a:bodyPr/>
          <a:lstStyle/>
          <a:p>
            <a:fld id="{1CE67DDA-9476-4FD7-BCD2-E9539DCC6C44}" type="slidenum">
              <a:rPr lang="en-US" smtClean="0"/>
              <a:pPr/>
              <a:t>23</a:t>
            </a:fld>
            <a:endParaRPr lang="en-US"/>
          </a:p>
        </p:txBody>
      </p:sp>
    </p:spTree>
    <p:extLst>
      <p:ext uri="{BB962C8B-B14F-4D97-AF65-F5344CB8AC3E}">
        <p14:creationId xmlns:p14="http://schemas.microsoft.com/office/powerpoint/2010/main" xmlns="" val="3924715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txBody>
          <a:bodyPr>
            <a:normAutofit fontScale="90000"/>
          </a:bodyPr>
          <a:lstStyle/>
          <a:p>
            <a:r>
              <a:rPr lang="en-US" b="1" dirty="0" smtClean="0"/>
              <a:t>CHRO Guidance re: Pregnancy</a:t>
            </a:r>
            <a:endParaRPr lang="en-US" b="1" dirty="0"/>
          </a:p>
        </p:txBody>
      </p:sp>
      <p:sp>
        <p:nvSpPr>
          <p:cNvPr id="3" name="Content Placeholder 2"/>
          <p:cNvSpPr>
            <a:spLocks noGrp="1"/>
          </p:cNvSpPr>
          <p:nvPr>
            <p:ph idx="1"/>
          </p:nvPr>
        </p:nvSpPr>
        <p:spPr>
          <a:xfrm>
            <a:off x="457200" y="1935480"/>
            <a:ext cx="8229600" cy="4084320"/>
          </a:xfrm>
        </p:spPr>
        <p:txBody>
          <a:bodyPr>
            <a:normAutofit fontScale="92500" lnSpcReduction="20000"/>
          </a:bodyPr>
          <a:lstStyle/>
          <a:p>
            <a:r>
              <a:rPr lang="en-US" b="1" dirty="0" smtClean="0"/>
              <a:t>New CHRO guidance for </a:t>
            </a:r>
            <a:r>
              <a:rPr lang="en-US" b="1" dirty="0"/>
              <a:t>employers on pregnancy, childbirth, and related conditions at </a:t>
            </a:r>
            <a:r>
              <a:rPr lang="en-US" b="1" dirty="0" smtClean="0"/>
              <a:t>work</a:t>
            </a:r>
          </a:p>
          <a:p>
            <a:r>
              <a:rPr lang="en-US" b="1" dirty="0" smtClean="0"/>
              <a:t>Key points</a:t>
            </a:r>
          </a:p>
          <a:p>
            <a:pPr lvl="1"/>
            <a:r>
              <a:rPr lang="en-US" b="1" dirty="0" smtClean="0"/>
              <a:t>Notice of rights required upon hire and </a:t>
            </a:r>
            <a:br>
              <a:rPr lang="en-US" b="1" dirty="0" smtClean="0"/>
            </a:br>
            <a:r>
              <a:rPr lang="en-US" b="1" dirty="0" smtClean="0"/>
              <a:t>within 10 days of notification of pregnancy</a:t>
            </a:r>
          </a:p>
          <a:p>
            <a:pPr lvl="1"/>
            <a:r>
              <a:rPr lang="en-US" b="1" dirty="0" smtClean="0"/>
              <a:t>Employer can not force pregnant </a:t>
            </a:r>
            <a:r>
              <a:rPr lang="en-US" b="1" dirty="0"/>
              <a:t>employee </a:t>
            </a:r>
            <a:r>
              <a:rPr lang="en-US" b="1" dirty="0" smtClean="0"/>
              <a:t/>
            </a:r>
            <a:br>
              <a:rPr lang="en-US" b="1" dirty="0" smtClean="0"/>
            </a:br>
            <a:r>
              <a:rPr lang="en-US" b="1" dirty="0" smtClean="0"/>
              <a:t>or  applicant </a:t>
            </a:r>
            <a:r>
              <a:rPr lang="en-US" b="1" dirty="0"/>
              <a:t>to accept </a:t>
            </a:r>
            <a:r>
              <a:rPr lang="en-US" b="1" dirty="0" smtClean="0"/>
              <a:t>reasonable accommodation</a:t>
            </a:r>
            <a:br>
              <a:rPr lang="en-US" b="1" dirty="0" smtClean="0"/>
            </a:br>
            <a:r>
              <a:rPr lang="en-US" b="1" dirty="0" smtClean="0"/>
              <a:t>if </a:t>
            </a:r>
            <a:r>
              <a:rPr lang="en-US" b="1" dirty="0"/>
              <a:t>they do not have </a:t>
            </a:r>
            <a:r>
              <a:rPr lang="en-US" b="1" dirty="0" smtClean="0"/>
              <a:t>known </a:t>
            </a:r>
            <a:r>
              <a:rPr lang="en-US" b="1" dirty="0"/>
              <a:t>limitation related to their </a:t>
            </a:r>
            <a:r>
              <a:rPr lang="en-US" b="1" dirty="0" smtClean="0"/>
              <a:t>pregnancy</a:t>
            </a:r>
          </a:p>
          <a:p>
            <a:pPr lvl="1"/>
            <a:r>
              <a:rPr lang="en-US" b="1" dirty="0" smtClean="0"/>
              <a:t>Employer must have lactation room, other than bathroom, </a:t>
            </a:r>
            <a:r>
              <a:rPr lang="en-US" b="1" dirty="0"/>
              <a:t>in close proximity to </a:t>
            </a:r>
            <a:r>
              <a:rPr lang="en-US" b="1" dirty="0" smtClean="0"/>
              <a:t>worker’s </a:t>
            </a:r>
            <a:r>
              <a:rPr lang="en-US" b="1" dirty="0"/>
              <a:t>work </a:t>
            </a:r>
            <a:r>
              <a:rPr lang="en-US" b="1" dirty="0" smtClean="0"/>
              <a:t>area</a:t>
            </a:r>
          </a:p>
          <a:p>
            <a:pPr lvl="1"/>
            <a:r>
              <a:rPr lang="en-US" b="1" dirty="0" smtClean="0"/>
              <a:t>Individuals </a:t>
            </a:r>
            <a:r>
              <a:rPr lang="en-US" b="1" dirty="0"/>
              <a:t>undergoing fertility treatment </a:t>
            </a:r>
            <a:r>
              <a:rPr lang="en-US" b="1" dirty="0" smtClean="0"/>
              <a:t>entitled </a:t>
            </a:r>
            <a:r>
              <a:rPr lang="en-US" b="1" dirty="0"/>
              <a:t>to unpaid leave or </a:t>
            </a:r>
            <a:r>
              <a:rPr lang="en-US" b="1" dirty="0" smtClean="0"/>
              <a:t>modified </a:t>
            </a:r>
            <a:r>
              <a:rPr lang="en-US" b="1" dirty="0"/>
              <a:t>or flexible work schedule to attend </a:t>
            </a:r>
            <a:r>
              <a:rPr lang="en-US" b="1" dirty="0" smtClean="0"/>
              <a:t>appointments</a:t>
            </a:r>
          </a:p>
        </p:txBody>
      </p:sp>
      <p:sp>
        <p:nvSpPr>
          <p:cNvPr id="6" name="Slide Number Placeholder 5"/>
          <p:cNvSpPr>
            <a:spLocks noGrp="1"/>
          </p:cNvSpPr>
          <p:nvPr>
            <p:ph type="sldNum" sz="quarter" idx="12"/>
          </p:nvPr>
        </p:nvSpPr>
        <p:spPr/>
        <p:txBody>
          <a:bodyPr/>
          <a:lstStyle/>
          <a:p>
            <a:fld id="{1CE67DDA-9476-4FD7-BCD2-E9539DCC6C44}" type="slidenum">
              <a:rPr lang="en-US" smtClean="0"/>
              <a:pPr/>
              <a:t>24</a:t>
            </a:fld>
            <a:endParaRPr lang="en-US"/>
          </a:p>
        </p:txBody>
      </p:sp>
      <p:pic>
        <p:nvPicPr>
          <p:cNvPr id="9220" name="Picture 4" descr="Image result for pregnancy discrimin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377832" y="2438400"/>
            <a:ext cx="2537568" cy="137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373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980944"/>
            <a:ext cx="7772400" cy="1362456"/>
          </a:xfrm>
        </p:spPr>
        <p:txBody>
          <a:bodyPr/>
          <a:lstStyle/>
          <a:p>
            <a:pPr algn="ctr"/>
            <a:r>
              <a:rPr lang="en-US" sz="8800" dirty="0" smtClean="0">
                <a:solidFill>
                  <a:schemeClr val="tx1"/>
                </a:solidFill>
              </a:rPr>
              <a:t>SCOTUS Update</a:t>
            </a:r>
            <a:endParaRPr lang="en-US" sz="8800" dirty="0">
              <a:solidFill>
                <a:schemeClr val="tx1"/>
              </a:solidFill>
            </a:endParaRPr>
          </a:p>
        </p:txBody>
      </p:sp>
      <p:sp>
        <p:nvSpPr>
          <p:cNvPr id="6" name="Slide Number Placeholder 5"/>
          <p:cNvSpPr>
            <a:spLocks noGrp="1"/>
          </p:cNvSpPr>
          <p:nvPr>
            <p:ph type="sldNum" sz="quarter" idx="12"/>
          </p:nvPr>
        </p:nvSpPr>
        <p:spPr/>
        <p:txBody>
          <a:bodyPr/>
          <a:lstStyle/>
          <a:p>
            <a:fld id="{1CE67DDA-9476-4FD7-BCD2-E9539DCC6C44}" type="slidenum">
              <a:rPr lang="en-US" smtClean="0"/>
              <a:pPr/>
              <a:t>25</a:t>
            </a:fld>
            <a:endParaRPr lang="en-US"/>
          </a:p>
        </p:txBody>
      </p:sp>
    </p:spTree>
    <p:extLst>
      <p:ext uri="{BB962C8B-B14F-4D97-AF65-F5344CB8AC3E}">
        <p14:creationId xmlns:p14="http://schemas.microsoft.com/office/powerpoint/2010/main" xmlns="" val="1207752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dirty="0" smtClean="0"/>
              <a:t>Exhaustion of Administrative Remedies</a:t>
            </a:r>
            <a:endParaRPr lang="en-US" b="1" dirty="0"/>
          </a:p>
        </p:txBody>
      </p:sp>
      <p:sp>
        <p:nvSpPr>
          <p:cNvPr id="3" name="Content Placeholder 2"/>
          <p:cNvSpPr>
            <a:spLocks noGrp="1"/>
          </p:cNvSpPr>
          <p:nvPr>
            <p:ph idx="1"/>
          </p:nvPr>
        </p:nvSpPr>
        <p:spPr>
          <a:xfrm>
            <a:off x="381000" y="2286000"/>
            <a:ext cx="8229600" cy="4084320"/>
          </a:xfrm>
        </p:spPr>
        <p:txBody>
          <a:bodyPr>
            <a:normAutofit/>
          </a:bodyPr>
          <a:lstStyle/>
          <a:p>
            <a:r>
              <a:rPr lang="en-US" b="1" dirty="0" smtClean="0"/>
              <a:t>What if employee does not go to CHRO</a:t>
            </a:r>
            <a:br>
              <a:rPr lang="en-US" b="1" dirty="0" smtClean="0"/>
            </a:br>
            <a:r>
              <a:rPr lang="en-US" b="1" dirty="0" smtClean="0"/>
              <a:t>or EEOC before Court?</a:t>
            </a:r>
          </a:p>
          <a:p>
            <a:pPr lvl="1"/>
            <a:r>
              <a:rPr lang="en-US" b="1" dirty="0" smtClean="0"/>
              <a:t>Circuits split previously</a:t>
            </a:r>
          </a:p>
          <a:p>
            <a:r>
              <a:rPr lang="en-US" b="1" dirty="0" smtClean="0"/>
              <a:t>Holding: Filing requirement under Title VII is not jurisdictional and can be waived </a:t>
            </a:r>
            <a:br>
              <a:rPr lang="en-US" b="1" dirty="0" smtClean="0"/>
            </a:br>
            <a:r>
              <a:rPr lang="en-US" b="1" dirty="0" smtClean="0"/>
              <a:t>if not timely raised</a:t>
            </a:r>
          </a:p>
        </p:txBody>
      </p:sp>
      <p:sp>
        <p:nvSpPr>
          <p:cNvPr id="6" name="Slide Number Placeholder 5"/>
          <p:cNvSpPr>
            <a:spLocks noGrp="1"/>
          </p:cNvSpPr>
          <p:nvPr>
            <p:ph type="sldNum" sz="quarter" idx="12"/>
          </p:nvPr>
        </p:nvSpPr>
        <p:spPr/>
        <p:txBody>
          <a:bodyPr/>
          <a:lstStyle/>
          <a:p>
            <a:fld id="{1CE67DDA-9476-4FD7-BCD2-E9539DCC6C44}" type="slidenum">
              <a:rPr lang="en-US" smtClean="0"/>
              <a:pPr/>
              <a:t>26</a:t>
            </a:fld>
            <a:endParaRPr lang="en-US"/>
          </a:p>
        </p:txBody>
      </p:sp>
      <p:pic>
        <p:nvPicPr>
          <p:cNvPr id="10242" name="Picture 2" descr="Image result for us supreme court se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4183896"/>
            <a:ext cx="2486025" cy="2436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6802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Class Arbitration</a:t>
            </a:r>
            <a:endParaRPr lang="en-US" b="1" dirty="0"/>
          </a:p>
        </p:txBody>
      </p:sp>
      <p:sp>
        <p:nvSpPr>
          <p:cNvPr id="3" name="Content Placeholder 2"/>
          <p:cNvSpPr>
            <a:spLocks noGrp="1"/>
          </p:cNvSpPr>
          <p:nvPr>
            <p:ph idx="1"/>
          </p:nvPr>
        </p:nvSpPr>
        <p:spPr>
          <a:xfrm>
            <a:off x="457200" y="1935480"/>
            <a:ext cx="8229600" cy="4084320"/>
          </a:xfrm>
        </p:spPr>
        <p:txBody>
          <a:bodyPr>
            <a:normAutofit fontScale="92500"/>
          </a:bodyPr>
          <a:lstStyle/>
          <a:p>
            <a:r>
              <a:rPr lang="en-US" b="1" dirty="0" smtClean="0"/>
              <a:t>Is a general agreement to arbitrate enough to require arbitration of class actions?</a:t>
            </a:r>
          </a:p>
          <a:p>
            <a:pPr lvl="1"/>
            <a:r>
              <a:rPr lang="en-US" b="1" dirty="0" smtClean="0"/>
              <a:t>Language </a:t>
            </a:r>
            <a:r>
              <a:rPr lang="en-US" b="1" dirty="0"/>
              <a:t>at issue: “I understand that by entering into this Agreement, I am waiving any right I may have to file a lawsuit or other civil action or proceeding relating to my employment with the Company and am waiving any right I may have to resolve employment disputes through trial by judge or jury. I agree that arbitration shall be in lieu of all lawsuits or other civil legal proceedings relating to my </a:t>
            </a:r>
            <a:r>
              <a:rPr lang="en-US" b="1" dirty="0" smtClean="0"/>
              <a:t>employment.”</a:t>
            </a:r>
          </a:p>
          <a:p>
            <a:r>
              <a:rPr lang="en-US" b="1" dirty="0" smtClean="0"/>
              <a:t>Holding: Arbitration agreements must specifically include class action proceedings to be enforceable.</a:t>
            </a:r>
          </a:p>
          <a:p>
            <a:endParaRPr lang="en-US" b="1" dirty="0" smtClean="0"/>
          </a:p>
          <a:p>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27</a:t>
            </a:fld>
            <a:endParaRPr lang="en-US"/>
          </a:p>
        </p:txBody>
      </p:sp>
    </p:spTree>
    <p:extLst>
      <p:ext uri="{BB962C8B-B14F-4D97-AF65-F5344CB8AC3E}">
        <p14:creationId xmlns:p14="http://schemas.microsoft.com/office/powerpoint/2010/main" xmlns="" val="3797265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7772400" cy="1362456"/>
          </a:xfrm>
        </p:spPr>
        <p:txBody>
          <a:bodyPr/>
          <a:lstStyle/>
          <a:p>
            <a:pPr algn="ctr"/>
            <a:r>
              <a:rPr lang="en-US" sz="8000" dirty="0" smtClean="0">
                <a:solidFill>
                  <a:schemeClr val="tx1"/>
                </a:solidFill>
              </a:rPr>
              <a:t>2</a:t>
            </a:r>
            <a:r>
              <a:rPr lang="en-US" sz="8000" baseline="30000" dirty="0" smtClean="0">
                <a:solidFill>
                  <a:schemeClr val="tx1"/>
                </a:solidFill>
              </a:rPr>
              <a:t>nd</a:t>
            </a:r>
            <a:r>
              <a:rPr lang="en-US" sz="8000" dirty="0" smtClean="0">
                <a:solidFill>
                  <a:schemeClr val="tx1"/>
                </a:solidFill>
              </a:rPr>
              <a:t> Circuit Update</a:t>
            </a:r>
            <a:endParaRPr lang="en-US" sz="8000" dirty="0">
              <a:solidFill>
                <a:schemeClr val="tx1"/>
              </a:solidFill>
            </a:endParaRPr>
          </a:p>
        </p:txBody>
      </p:sp>
      <p:sp>
        <p:nvSpPr>
          <p:cNvPr id="6" name="Slide Number Placeholder 5"/>
          <p:cNvSpPr>
            <a:spLocks noGrp="1"/>
          </p:cNvSpPr>
          <p:nvPr>
            <p:ph type="sldNum" sz="quarter" idx="12"/>
          </p:nvPr>
        </p:nvSpPr>
        <p:spPr/>
        <p:txBody>
          <a:bodyPr/>
          <a:lstStyle/>
          <a:p>
            <a:fld id="{1CE67DDA-9476-4FD7-BCD2-E9539DCC6C44}" type="slidenum">
              <a:rPr lang="en-US" smtClean="0"/>
              <a:pPr/>
              <a:t>28</a:t>
            </a:fld>
            <a:endParaRPr lang="en-US"/>
          </a:p>
        </p:txBody>
      </p:sp>
    </p:spTree>
    <p:extLst>
      <p:ext uri="{BB962C8B-B14F-4D97-AF65-F5344CB8AC3E}">
        <p14:creationId xmlns:p14="http://schemas.microsoft.com/office/powerpoint/2010/main" xmlns="" val="1207752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10600" cy="1143000"/>
          </a:xfrm>
        </p:spPr>
        <p:txBody>
          <a:bodyPr>
            <a:normAutofit fontScale="90000"/>
          </a:bodyPr>
          <a:lstStyle/>
          <a:p>
            <a:r>
              <a:rPr lang="en-US" b="1" dirty="0" smtClean="0"/>
              <a:t>Bonuses for Employees on Leave</a:t>
            </a:r>
            <a:endParaRPr lang="en-US" b="1" dirty="0"/>
          </a:p>
        </p:txBody>
      </p:sp>
      <p:sp>
        <p:nvSpPr>
          <p:cNvPr id="3" name="Content Placeholder 2"/>
          <p:cNvSpPr>
            <a:spLocks noGrp="1"/>
          </p:cNvSpPr>
          <p:nvPr>
            <p:ph idx="1"/>
          </p:nvPr>
        </p:nvSpPr>
        <p:spPr>
          <a:xfrm>
            <a:off x="457200" y="1935480"/>
            <a:ext cx="8229600" cy="4236720"/>
          </a:xfrm>
        </p:spPr>
        <p:txBody>
          <a:bodyPr>
            <a:normAutofit fontScale="92500" lnSpcReduction="10000"/>
          </a:bodyPr>
          <a:lstStyle/>
          <a:p>
            <a:r>
              <a:rPr lang="en-US" b="1" dirty="0" smtClean="0"/>
              <a:t>Can an employer prorate the bonus of an employee on FMLA?</a:t>
            </a:r>
          </a:p>
          <a:p>
            <a:pPr lvl="1"/>
            <a:r>
              <a:rPr lang="en-US" b="1" dirty="0" smtClean="0"/>
              <a:t>Plaintiff took FMLA leave and upon his return, his annual bonus was reduced; argued this proration amounted to FMLA interference.</a:t>
            </a:r>
          </a:p>
          <a:p>
            <a:r>
              <a:rPr lang="en-US" b="1" dirty="0" smtClean="0"/>
              <a:t>Holding: Permitted as long as </a:t>
            </a:r>
            <a:br>
              <a:rPr lang="en-US" b="1" dirty="0" smtClean="0"/>
            </a:br>
            <a:r>
              <a:rPr lang="en-US" b="1" dirty="0" smtClean="0"/>
              <a:t>employer prorates payments for </a:t>
            </a:r>
            <a:br>
              <a:rPr lang="en-US" b="1" dirty="0" smtClean="0"/>
            </a:br>
            <a:r>
              <a:rPr lang="en-US" b="1" dirty="0" smtClean="0"/>
              <a:t>all types of leave, and not just </a:t>
            </a:r>
            <a:br>
              <a:rPr lang="en-US" b="1" dirty="0" smtClean="0"/>
            </a:br>
            <a:r>
              <a:rPr lang="en-US" b="1" dirty="0" smtClean="0"/>
              <a:t>FMLA leave</a:t>
            </a:r>
          </a:p>
          <a:p>
            <a:pPr lvl="1"/>
            <a:r>
              <a:rPr lang="en-US" b="1" dirty="0" smtClean="0"/>
              <a:t>For example, prorate bonus based </a:t>
            </a:r>
            <a:br>
              <a:rPr lang="en-US" b="1" dirty="0" smtClean="0"/>
            </a:br>
            <a:r>
              <a:rPr lang="en-US" b="1" dirty="0" smtClean="0"/>
              <a:t>on length of leave regardless of </a:t>
            </a:r>
            <a:br>
              <a:rPr lang="en-US" b="1" dirty="0" smtClean="0"/>
            </a:br>
            <a:r>
              <a:rPr lang="en-US" b="1" dirty="0" smtClean="0"/>
              <a:t>reason</a:t>
            </a:r>
          </a:p>
          <a:p>
            <a:endParaRPr lang="en-US" b="1" dirty="0" smtClean="0"/>
          </a:p>
          <a:p>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29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277997">
            <a:off x="6248400" y="3415506"/>
            <a:ext cx="2667000" cy="111819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62121">
            <a:off x="6894152" y="5107624"/>
            <a:ext cx="2667000" cy="111819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263922">
            <a:off x="1045737" y="6395782"/>
            <a:ext cx="2667000" cy="111819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277997">
            <a:off x="-1849714" y="2785585"/>
            <a:ext cx="2667000" cy="111819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3015258">
            <a:off x="5892600" y="6919692"/>
            <a:ext cx="2667000" cy="111819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984197">
            <a:off x="-1640249" y="5717224"/>
            <a:ext cx="2667000" cy="1118196"/>
          </a:xfrm>
          <a:prstGeom prst="rect">
            <a:avLst/>
          </a:prstGeom>
        </p:spPr>
      </p:pic>
    </p:spTree>
    <p:extLst>
      <p:ext uri="{BB962C8B-B14F-4D97-AF65-F5344CB8AC3E}">
        <p14:creationId xmlns:p14="http://schemas.microsoft.com/office/powerpoint/2010/main" xmlns="" val="1300189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980944"/>
            <a:ext cx="7772400" cy="1362456"/>
          </a:xfrm>
        </p:spPr>
        <p:txBody>
          <a:bodyPr>
            <a:normAutofit fontScale="90000"/>
          </a:bodyPr>
          <a:lstStyle/>
          <a:p>
            <a:pPr algn="ctr"/>
            <a:r>
              <a:rPr lang="en-US" sz="8800" dirty="0" smtClean="0">
                <a:solidFill>
                  <a:schemeClr val="tx1"/>
                </a:solidFill>
              </a:rPr>
              <a:t>FY 2018 </a:t>
            </a:r>
            <a:r>
              <a:rPr lang="en-US" sz="8800" dirty="0">
                <a:solidFill>
                  <a:schemeClr val="tx1"/>
                </a:solidFill>
              </a:rPr>
              <a:t>Statistics</a:t>
            </a:r>
          </a:p>
        </p:txBody>
      </p:sp>
      <p:sp>
        <p:nvSpPr>
          <p:cNvPr id="6" name="Slide Number Placeholder 5"/>
          <p:cNvSpPr>
            <a:spLocks noGrp="1"/>
          </p:cNvSpPr>
          <p:nvPr>
            <p:ph type="sldNum" sz="quarter" idx="12"/>
          </p:nvPr>
        </p:nvSpPr>
        <p:spPr/>
        <p:txBody>
          <a:bodyPr/>
          <a:lstStyle/>
          <a:p>
            <a:fld id="{1CE67DDA-9476-4FD7-BCD2-E9539DCC6C44}" type="slidenum">
              <a:rPr lang="en-US" smtClean="0"/>
              <a:pPr/>
              <a:t>3</a:t>
            </a:fld>
            <a:endParaRPr lang="en-US"/>
          </a:p>
        </p:txBody>
      </p:sp>
    </p:spTree>
    <p:extLst>
      <p:ext uri="{BB962C8B-B14F-4D97-AF65-F5344CB8AC3E}">
        <p14:creationId xmlns:p14="http://schemas.microsoft.com/office/powerpoint/2010/main" xmlns="" val="1462521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10600" cy="1143000"/>
          </a:xfrm>
        </p:spPr>
        <p:txBody>
          <a:bodyPr>
            <a:normAutofit/>
          </a:bodyPr>
          <a:lstStyle/>
          <a:p>
            <a:r>
              <a:rPr lang="en-US" b="1" dirty="0" smtClean="0"/>
              <a:t>Associational Discrimination</a:t>
            </a:r>
            <a:endParaRPr lang="en-US" b="1" dirty="0"/>
          </a:p>
        </p:txBody>
      </p:sp>
      <p:sp>
        <p:nvSpPr>
          <p:cNvPr id="3" name="Content Placeholder 2"/>
          <p:cNvSpPr>
            <a:spLocks noGrp="1"/>
          </p:cNvSpPr>
          <p:nvPr>
            <p:ph idx="1"/>
          </p:nvPr>
        </p:nvSpPr>
        <p:spPr>
          <a:xfrm>
            <a:off x="457200" y="1935480"/>
            <a:ext cx="8229600" cy="4236720"/>
          </a:xfrm>
        </p:spPr>
        <p:txBody>
          <a:bodyPr>
            <a:normAutofit fontScale="85000" lnSpcReduction="10000"/>
          </a:bodyPr>
          <a:lstStyle/>
          <a:p>
            <a:r>
              <a:rPr lang="en-US" b="1" dirty="0" smtClean="0"/>
              <a:t>Can employer terminate employee for need to care for individual with disability?</a:t>
            </a:r>
          </a:p>
          <a:p>
            <a:pPr lvl="1"/>
            <a:r>
              <a:rPr lang="en-US" b="1" dirty="0" smtClean="0"/>
              <a:t>Plaintiff’s daughter suffered from </a:t>
            </a:r>
            <a:r>
              <a:rPr lang="en-US" b="1" dirty="0" err="1" smtClean="0"/>
              <a:t>Rett</a:t>
            </a:r>
            <a:r>
              <a:rPr lang="en-US" b="1" dirty="0" smtClean="0"/>
              <a:t> Syndrome that required plaintiff to leave early or arrive late due to need to care for daughter</a:t>
            </a:r>
          </a:p>
          <a:p>
            <a:pPr lvl="1"/>
            <a:r>
              <a:rPr lang="en-US" b="1" dirty="0" smtClean="0"/>
              <a:t>Employer told Plaintiff that “his </a:t>
            </a:r>
            <a:r>
              <a:rPr lang="en-US" b="1" dirty="0"/>
              <a:t>problems at home were not the company's </a:t>
            </a:r>
            <a:r>
              <a:rPr lang="en-US" b="1" dirty="0" smtClean="0"/>
              <a:t>problems” and refused to alter Plaintiff’s schedule to fit his daughter’s care needs</a:t>
            </a:r>
          </a:p>
          <a:p>
            <a:pPr lvl="1"/>
            <a:r>
              <a:rPr lang="en-US" b="1" dirty="0" smtClean="0"/>
              <a:t>Plaintiff arrived late and missed a day of work; employer demoted and then fired Plaintiff after second instance of tardiness</a:t>
            </a:r>
          </a:p>
          <a:p>
            <a:r>
              <a:rPr lang="en-US" b="1" dirty="0" smtClean="0"/>
              <a:t>Holding: Employer did not have to accommodate schedule request under ADA; however, jury could infer from employer’s statement that employer thought daughter was a distraction under associational discrimination theory</a:t>
            </a:r>
          </a:p>
          <a:p>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30</a:t>
            </a:fld>
            <a:endParaRPr lang="en-US"/>
          </a:p>
        </p:txBody>
      </p:sp>
    </p:spTree>
    <p:extLst>
      <p:ext uri="{BB962C8B-B14F-4D97-AF65-F5344CB8AC3E}">
        <p14:creationId xmlns:p14="http://schemas.microsoft.com/office/powerpoint/2010/main" xmlns="" val="3434214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7772400" cy="1362456"/>
          </a:xfrm>
        </p:spPr>
        <p:txBody>
          <a:bodyPr/>
          <a:lstStyle/>
          <a:p>
            <a:pPr algn="ctr"/>
            <a:r>
              <a:rPr lang="en-US" sz="8800" dirty="0" smtClean="0">
                <a:solidFill>
                  <a:schemeClr val="tx1"/>
                </a:solidFill>
              </a:rPr>
              <a:t>Trending Topics</a:t>
            </a:r>
            <a:endParaRPr lang="en-US" sz="8800" dirty="0">
              <a:solidFill>
                <a:schemeClr val="tx1"/>
              </a:solidFill>
            </a:endParaRPr>
          </a:p>
        </p:txBody>
      </p:sp>
      <p:sp>
        <p:nvSpPr>
          <p:cNvPr id="6" name="Slide Number Placeholder 5"/>
          <p:cNvSpPr>
            <a:spLocks noGrp="1"/>
          </p:cNvSpPr>
          <p:nvPr>
            <p:ph type="sldNum" sz="quarter" idx="12"/>
          </p:nvPr>
        </p:nvSpPr>
        <p:spPr/>
        <p:txBody>
          <a:bodyPr/>
          <a:lstStyle/>
          <a:p>
            <a:fld id="{1CE67DDA-9476-4FD7-BCD2-E9539DCC6C44}" type="slidenum">
              <a:rPr lang="en-US" smtClean="0"/>
              <a:pPr/>
              <a:t>31</a:t>
            </a:fld>
            <a:endParaRPr lang="en-US"/>
          </a:p>
        </p:txBody>
      </p:sp>
    </p:spTree>
    <p:extLst>
      <p:ext uri="{BB962C8B-B14F-4D97-AF65-F5344CB8AC3E}">
        <p14:creationId xmlns:p14="http://schemas.microsoft.com/office/powerpoint/2010/main" xmlns="" val="1207752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dirty="0"/>
              <a:t>Gender Identity Under </a:t>
            </a:r>
            <a:r>
              <a:rPr lang="en-US" b="1" dirty="0" smtClean="0"/>
              <a:t/>
            </a:r>
            <a:br>
              <a:rPr lang="en-US" b="1" dirty="0" smtClean="0"/>
            </a:br>
            <a:r>
              <a:rPr lang="en-US" b="1" dirty="0" smtClean="0"/>
              <a:t>Federal Law</a:t>
            </a:r>
            <a:endParaRPr lang="en-US" b="1" dirty="0"/>
          </a:p>
        </p:txBody>
      </p:sp>
      <p:sp>
        <p:nvSpPr>
          <p:cNvPr id="3" name="Content Placeholder 2"/>
          <p:cNvSpPr>
            <a:spLocks noGrp="1"/>
          </p:cNvSpPr>
          <p:nvPr>
            <p:ph idx="1"/>
          </p:nvPr>
        </p:nvSpPr>
        <p:spPr>
          <a:xfrm>
            <a:off x="457200" y="2011680"/>
            <a:ext cx="8229600" cy="4084320"/>
          </a:xfrm>
        </p:spPr>
        <p:txBody>
          <a:bodyPr>
            <a:normAutofit fontScale="92500" lnSpcReduction="10000"/>
          </a:bodyPr>
          <a:lstStyle/>
          <a:p>
            <a:r>
              <a:rPr lang="en-US" b="1" dirty="0" smtClean="0"/>
              <a:t>SCOTUS has agreed to hear 3 cases </a:t>
            </a:r>
            <a:br>
              <a:rPr lang="en-US" b="1" dirty="0" smtClean="0"/>
            </a:br>
            <a:r>
              <a:rPr lang="en-US" b="1" dirty="0" smtClean="0"/>
              <a:t>asking whether Title VII protects</a:t>
            </a:r>
            <a:br>
              <a:rPr lang="en-US" b="1" dirty="0" smtClean="0"/>
            </a:br>
            <a:r>
              <a:rPr lang="en-US" b="1" dirty="0" smtClean="0"/>
              <a:t>LGBT employees</a:t>
            </a:r>
          </a:p>
          <a:p>
            <a:pPr lvl="1"/>
            <a:r>
              <a:rPr lang="en-US" b="1" dirty="0"/>
              <a:t>Two questions: (1) whether Title VII protects against discrimination on the basis of sexual orientation; and (2) whether Title VII protects against discrimination on the basis of transgendered </a:t>
            </a:r>
            <a:r>
              <a:rPr lang="en-US" b="1" dirty="0" smtClean="0"/>
              <a:t>status</a:t>
            </a:r>
          </a:p>
          <a:p>
            <a:pPr lvl="1"/>
            <a:r>
              <a:rPr lang="en-US" b="1" dirty="0" smtClean="0"/>
              <a:t>Oral argument in October 2019; decision expected early summer 2020</a:t>
            </a:r>
          </a:p>
          <a:p>
            <a:r>
              <a:rPr lang="en-US" b="1" dirty="0" smtClean="0"/>
              <a:t>In May 2019, US </a:t>
            </a:r>
            <a:r>
              <a:rPr lang="en-US" b="1" dirty="0"/>
              <a:t>House passed Equality Act, </a:t>
            </a:r>
            <a:r>
              <a:rPr lang="en-US" b="1" dirty="0" smtClean="0"/>
              <a:t>would </a:t>
            </a:r>
            <a:r>
              <a:rPr lang="en-US" b="1" dirty="0"/>
              <a:t>amend federal law (including Title </a:t>
            </a:r>
            <a:r>
              <a:rPr lang="en-US" b="1" dirty="0" smtClean="0"/>
              <a:t>VII) </a:t>
            </a:r>
            <a:r>
              <a:rPr lang="en-US" b="1" dirty="0"/>
              <a:t>to prohibit discrimination on </a:t>
            </a:r>
            <a:r>
              <a:rPr lang="en-US" b="1" dirty="0" smtClean="0"/>
              <a:t>basis </a:t>
            </a:r>
            <a:r>
              <a:rPr lang="en-US" b="1" dirty="0"/>
              <a:t>of sexual orientation and gender </a:t>
            </a:r>
            <a:r>
              <a:rPr lang="en-US" b="1" dirty="0" smtClean="0"/>
              <a:t>identity</a:t>
            </a:r>
          </a:p>
        </p:txBody>
      </p:sp>
      <p:sp>
        <p:nvSpPr>
          <p:cNvPr id="6" name="Slide Number Placeholder 5"/>
          <p:cNvSpPr>
            <a:spLocks noGrp="1"/>
          </p:cNvSpPr>
          <p:nvPr>
            <p:ph type="sldNum" sz="quarter" idx="12"/>
          </p:nvPr>
        </p:nvSpPr>
        <p:spPr/>
        <p:txBody>
          <a:bodyPr/>
          <a:lstStyle/>
          <a:p>
            <a:fld id="{1CE67DDA-9476-4FD7-BCD2-E9539DCC6C44}" type="slidenum">
              <a:rPr lang="en-US" smtClean="0"/>
              <a:pPr/>
              <a:t>32</a:t>
            </a:fld>
            <a:endParaRPr lang="en-US"/>
          </a:p>
        </p:txBody>
      </p:sp>
      <p:sp>
        <p:nvSpPr>
          <p:cNvPr id="4" name="AutoShape 2" descr="Image result for lgbt title v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lgbt title v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lgbt title v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lgbt title v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shrm-res.cloudinary.com/image/upload/c_crop,h_3153,w_5612,x_0,y_591/w_auto:100,w_690,q_auto,f_auto/v1/Legal%20and%20Compliance/LGBT_flag_gavel_vxo6q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5000" y="1447800"/>
            <a:ext cx="2808514" cy="1572768"/>
          </a:xfrm>
          <a:prstGeom prst="rect">
            <a:avLst/>
          </a:prstGeom>
        </p:spPr>
      </p:pic>
    </p:spTree>
    <p:extLst>
      <p:ext uri="{BB962C8B-B14F-4D97-AF65-F5344CB8AC3E}">
        <p14:creationId xmlns:p14="http://schemas.microsoft.com/office/powerpoint/2010/main" xmlns="" val="3924715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t>Graduate Student Unions</a:t>
            </a:r>
            <a:endParaRPr lang="en-US" b="1" dirty="0"/>
          </a:p>
        </p:txBody>
      </p:sp>
      <p:sp>
        <p:nvSpPr>
          <p:cNvPr id="3" name="Content Placeholder 2"/>
          <p:cNvSpPr>
            <a:spLocks noGrp="1"/>
          </p:cNvSpPr>
          <p:nvPr>
            <p:ph idx="1"/>
          </p:nvPr>
        </p:nvSpPr>
        <p:spPr>
          <a:xfrm>
            <a:off x="457200" y="1600200"/>
            <a:ext cx="8229600" cy="4084320"/>
          </a:xfrm>
        </p:spPr>
        <p:txBody>
          <a:bodyPr>
            <a:normAutofit lnSpcReduction="10000"/>
          </a:bodyPr>
          <a:lstStyle/>
          <a:p>
            <a:r>
              <a:rPr lang="en-US" b="1" dirty="0" smtClean="0"/>
              <a:t>NLRA has issued decisions back and forth on the question with most recent decision in 2016 allowing graduate students at Columbia University to organize</a:t>
            </a:r>
          </a:p>
          <a:p>
            <a:r>
              <a:rPr lang="en-US" b="1" dirty="0" smtClean="0"/>
              <a:t>In September NLRB released proposed rule that states university students should not qualify as employees under NLRA</a:t>
            </a:r>
          </a:p>
          <a:p>
            <a:pPr lvl="1"/>
            <a:r>
              <a:rPr lang="en-US" b="1" dirty="0"/>
              <a:t>Rationale: relationship these students have with their school is predominately educational rather than economic</a:t>
            </a:r>
          </a:p>
          <a:p>
            <a:pPr lvl="1"/>
            <a:r>
              <a:rPr lang="en-US" b="1" dirty="0" smtClean="0"/>
              <a:t>NLRB </a:t>
            </a:r>
            <a:r>
              <a:rPr lang="en-US" b="1" dirty="0"/>
              <a:t>will now accept public comments regarding </a:t>
            </a:r>
            <a:r>
              <a:rPr lang="en-US" b="1" dirty="0" smtClean="0"/>
              <a:t>proposal </a:t>
            </a:r>
            <a:r>
              <a:rPr lang="en-US" b="1" dirty="0"/>
              <a:t>for </a:t>
            </a:r>
            <a:r>
              <a:rPr lang="en-US" b="1" dirty="0" smtClean="0"/>
              <a:t>60 </a:t>
            </a:r>
            <a:r>
              <a:rPr lang="en-US" b="1" dirty="0"/>
              <a:t>days</a:t>
            </a:r>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33</a:t>
            </a:fld>
            <a:endParaRPr lang="en-US"/>
          </a:p>
        </p:txBody>
      </p:sp>
      <p:sp>
        <p:nvSpPr>
          <p:cNvPr id="4" name="AutoShape 2" descr="Image result for lgbt title v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lgbt title v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lgbt title v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lgbt title v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shrm-res.cloudinary.com/image/upload/c_crop,h_3153,w_5612,x_0,y_591/w_auto:100,w_690,q_auto,f_auto/v1/Legal%20and%20Compliance/LGBT_flag_gavel_vxo6q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51097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dirty="0" smtClean="0"/>
              <a:t>Compensating Non-Service Work</a:t>
            </a:r>
            <a:endParaRPr lang="en-US" b="1" dirty="0"/>
          </a:p>
        </p:txBody>
      </p:sp>
      <p:sp>
        <p:nvSpPr>
          <p:cNvPr id="3" name="Content Placeholder 2"/>
          <p:cNvSpPr>
            <a:spLocks noGrp="1"/>
          </p:cNvSpPr>
          <p:nvPr>
            <p:ph idx="1"/>
          </p:nvPr>
        </p:nvSpPr>
        <p:spPr>
          <a:xfrm>
            <a:off x="457200" y="2133600"/>
            <a:ext cx="8229600" cy="3276600"/>
          </a:xfrm>
        </p:spPr>
        <p:txBody>
          <a:bodyPr>
            <a:normAutofit/>
          </a:bodyPr>
          <a:lstStyle/>
          <a:p>
            <a:r>
              <a:rPr lang="en-US" b="1" dirty="0" smtClean="0"/>
              <a:t>Problem? Proper compensation for service workers for time spent engaging in non-service work</a:t>
            </a:r>
          </a:p>
          <a:p>
            <a:r>
              <a:rPr lang="en-US" b="1" dirty="0" smtClean="0"/>
              <a:t>CT: Bill that would have eliminated double damages and class actions for wage and hour violations vetoed</a:t>
            </a:r>
          </a:p>
          <a:p>
            <a:pPr lvl="1"/>
            <a:r>
              <a:rPr lang="en-US" b="1" dirty="0" smtClean="0"/>
              <a:t>Legislature working on compromise going forward</a:t>
            </a:r>
          </a:p>
          <a:p>
            <a:r>
              <a:rPr lang="en-US" b="1" dirty="0" smtClean="0"/>
              <a:t>US: DOL proposing to eliminate 80/20 rule and permit non-tip-credit employers to mandate tip pools</a:t>
            </a:r>
          </a:p>
        </p:txBody>
      </p:sp>
      <p:sp>
        <p:nvSpPr>
          <p:cNvPr id="6" name="Slide Number Placeholder 5"/>
          <p:cNvSpPr>
            <a:spLocks noGrp="1"/>
          </p:cNvSpPr>
          <p:nvPr>
            <p:ph type="sldNum" sz="quarter" idx="12"/>
          </p:nvPr>
        </p:nvSpPr>
        <p:spPr/>
        <p:txBody>
          <a:bodyPr/>
          <a:lstStyle/>
          <a:p>
            <a:fld id="{1CE67DDA-9476-4FD7-BCD2-E9539DCC6C44}" type="slidenum">
              <a:rPr lang="en-US" smtClean="0"/>
              <a:pPr/>
              <a:t>34</a:t>
            </a:fld>
            <a:endParaRPr lang="en-US"/>
          </a:p>
        </p:txBody>
      </p:sp>
      <p:sp>
        <p:nvSpPr>
          <p:cNvPr id="4" name="AutoShape 2" descr="Image result for lgbt title v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lgbt title v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lgbt title v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lgbt title v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shrm-res.cloudinary.com/image/upload/c_crop,h_3153,w_5612,x_0,y_591/w_auto:100,w_690,q_auto,f_auto/v1/Legal%20and%20Compliance/LGBT_flag_gavel_vxo6q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934520">
            <a:off x="490440" y="5480668"/>
            <a:ext cx="2724140" cy="1818085"/>
          </a:xfrm>
          <a:prstGeom prst="rect">
            <a:avLst/>
          </a:prstGeom>
        </p:spPr>
      </p:pic>
    </p:spTree>
    <p:extLst>
      <p:ext uri="{BB962C8B-B14F-4D97-AF65-F5344CB8AC3E}">
        <p14:creationId xmlns:p14="http://schemas.microsoft.com/office/powerpoint/2010/main" xmlns="" val="2496624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b="1" dirty="0"/>
              <a:t>Due to the constantly changing nature of government regulations, it is impossible to guarantee the total and absolute accuracy of the material contained in this presentation.  </a:t>
            </a:r>
            <a:r>
              <a:rPr lang="en-US" b="1" dirty="0" smtClean="0"/>
              <a:t>Berchem Moses, </a:t>
            </a:r>
            <a:r>
              <a:rPr lang="en-US" b="1" dirty="0"/>
              <a:t>P.C. cannot and does not assume any responsibility for omissions, errors, misprinting or ambiguity contained in this presentation. </a:t>
            </a:r>
            <a:r>
              <a:rPr lang="en-US" b="1" dirty="0" smtClean="0"/>
              <a:t>Berchem Moses, </a:t>
            </a:r>
            <a:r>
              <a:rPr lang="en-US" b="1" dirty="0"/>
              <a:t>P.C. shall not be held liable in any degree for any loss, damage or injury caused by any omission, error misprinting or ambiguity present. </a:t>
            </a:r>
          </a:p>
        </p:txBody>
      </p:sp>
      <p:sp>
        <p:nvSpPr>
          <p:cNvPr id="6" name="Slide Number Placeholder 5"/>
          <p:cNvSpPr>
            <a:spLocks noGrp="1"/>
          </p:cNvSpPr>
          <p:nvPr>
            <p:ph type="sldNum" sz="quarter" idx="12"/>
          </p:nvPr>
        </p:nvSpPr>
        <p:spPr/>
        <p:txBody>
          <a:bodyPr/>
          <a:lstStyle/>
          <a:p>
            <a:fld id="{1CE67DDA-9476-4FD7-BCD2-E9539DCC6C44}" type="slidenum">
              <a:rPr lang="en-US" smtClean="0"/>
              <a:pPr/>
              <a:t>35</a:t>
            </a:fld>
            <a:endParaRPr lang="en-US"/>
          </a:p>
        </p:txBody>
      </p:sp>
    </p:spTree>
    <p:extLst>
      <p:ext uri="{BB962C8B-B14F-4D97-AF65-F5344CB8AC3E}">
        <p14:creationId xmlns:p14="http://schemas.microsoft.com/office/powerpoint/2010/main" xmlns="" val="208986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EEOC FY2018 </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5531" y="1064178"/>
            <a:ext cx="1918700" cy="191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457200" y="1935480"/>
            <a:ext cx="8229600" cy="4084320"/>
          </a:xfrm>
        </p:spPr>
        <p:txBody>
          <a:bodyPr>
            <a:normAutofit/>
          </a:bodyPr>
          <a:lstStyle/>
          <a:p>
            <a:pPr algn="just"/>
            <a:r>
              <a:rPr lang="en-US" b="1" dirty="0" smtClean="0"/>
              <a:t>76,418 </a:t>
            </a:r>
            <a:r>
              <a:rPr lang="en-US" b="1" dirty="0"/>
              <a:t>charges </a:t>
            </a:r>
            <a:r>
              <a:rPr lang="en-US" b="1" dirty="0" smtClean="0"/>
              <a:t>filed</a:t>
            </a:r>
          </a:p>
          <a:p>
            <a:pPr lvl="1" algn="just"/>
            <a:r>
              <a:rPr lang="en-US" b="1" dirty="0" smtClean="0"/>
              <a:t>Last year: 84,254 filed</a:t>
            </a:r>
          </a:p>
          <a:p>
            <a:pPr lvl="1" algn="just"/>
            <a:r>
              <a:rPr lang="en-US" b="1" dirty="0" smtClean="0"/>
              <a:t>Charges at lowest level since FY 2006</a:t>
            </a:r>
          </a:p>
          <a:p>
            <a:pPr algn="just"/>
            <a:r>
              <a:rPr lang="en-US" b="1" dirty="0" smtClean="0"/>
              <a:t>Sexual harassment claims up 13.6% from </a:t>
            </a:r>
            <a:r>
              <a:rPr lang="en-US" b="1" dirty="0"/>
              <a:t>FY </a:t>
            </a:r>
            <a:r>
              <a:rPr lang="en-US" b="1" dirty="0" smtClean="0"/>
              <a:t>2017</a:t>
            </a:r>
          </a:p>
          <a:p>
            <a:pPr lvl="1" algn="just"/>
            <a:r>
              <a:rPr lang="en-US" b="1" dirty="0" smtClean="0"/>
              <a:t>Most filed since FY 2011</a:t>
            </a:r>
          </a:p>
          <a:p>
            <a:pPr algn="just"/>
            <a:r>
              <a:rPr lang="en-US" b="1" dirty="0" smtClean="0"/>
              <a:t>Monetary relief increased by 20% to $56.6 million</a:t>
            </a:r>
          </a:p>
        </p:txBody>
      </p:sp>
      <p:sp>
        <p:nvSpPr>
          <p:cNvPr id="6" name="Slide Number Placeholder 5"/>
          <p:cNvSpPr>
            <a:spLocks noGrp="1"/>
          </p:cNvSpPr>
          <p:nvPr>
            <p:ph type="sldNum" sz="quarter" idx="12"/>
          </p:nvPr>
        </p:nvSpPr>
        <p:spPr/>
        <p:txBody>
          <a:bodyPr/>
          <a:lstStyle/>
          <a:p>
            <a:fld id="{1CE67DDA-9476-4FD7-BCD2-E9539DCC6C44}" type="slidenum">
              <a:rPr lang="en-US" smtClean="0"/>
              <a:pPr/>
              <a:t>4</a:t>
            </a:fld>
            <a:endParaRPr lang="en-US"/>
          </a:p>
        </p:txBody>
      </p:sp>
    </p:spTree>
    <p:extLst>
      <p:ext uri="{BB962C8B-B14F-4D97-AF65-F5344CB8AC3E}">
        <p14:creationId xmlns:p14="http://schemas.microsoft.com/office/powerpoint/2010/main" xmlns="" val="385208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t>EEOC FY2018</a:t>
            </a:r>
            <a:endParaRPr lang="en-US" b="1" dirty="0"/>
          </a:p>
        </p:txBody>
      </p:sp>
      <p:graphicFrame>
        <p:nvGraphicFramePr>
          <p:cNvPr id="6" name="Picture Placeholder 5"/>
          <p:cNvGraphicFramePr>
            <a:graphicFrameLocks noGrp="1"/>
          </p:cNvGraphicFramePr>
          <p:nvPr>
            <p:ph idx="1"/>
            <p:extLst>
              <p:ext uri="{D42A27DB-BD31-4B8C-83A1-F6EECF244321}">
                <p14:modId xmlns:p14="http://schemas.microsoft.com/office/powerpoint/2010/main" xmlns="" val="3069416881"/>
              </p:ext>
            </p:extLst>
          </p:nvPr>
        </p:nvGraphicFramePr>
        <p:xfrm>
          <a:off x="457200" y="1524000"/>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CE67DDA-9476-4FD7-BCD2-E9539DCC6C44}" type="slidenum">
              <a:rPr lang="en-US" b="1" smtClean="0"/>
              <a:pPr/>
              <a:t>5</a:t>
            </a:fld>
            <a:endParaRPr lang="en-US" b="1"/>
          </a:p>
        </p:txBody>
      </p:sp>
      <p:sp>
        <p:nvSpPr>
          <p:cNvPr id="7" name="Content Placeholder 2"/>
          <p:cNvSpPr txBox="1">
            <a:spLocks/>
          </p:cNvSpPr>
          <p:nvPr/>
        </p:nvSpPr>
        <p:spPr>
          <a:xfrm>
            <a:off x="3962400" y="1676400"/>
            <a:ext cx="4876800" cy="1295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en-US" b="1" dirty="0" smtClean="0"/>
              <a:t>Retaliation charges dropped but still most frequently filed</a:t>
            </a:r>
          </a:p>
        </p:txBody>
      </p:sp>
    </p:spTree>
    <p:extLst>
      <p:ext uri="{BB962C8B-B14F-4D97-AF65-F5344CB8AC3E}">
        <p14:creationId xmlns:p14="http://schemas.microsoft.com/office/powerpoint/2010/main" xmlns="" val="2025115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CHRO FY2018 </a:t>
            </a:r>
            <a:endParaRPr lang="en-US" b="1" dirty="0"/>
          </a:p>
        </p:txBody>
      </p:sp>
      <p:sp>
        <p:nvSpPr>
          <p:cNvPr id="3" name="Content Placeholder 2"/>
          <p:cNvSpPr>
            <a:spLocks noGrp="1"/>
          </p:cNvSpPr>
          <p:nvPr>
            <p:ph idx="1"/>
          </p:nvPr>
        </p:nvSpPr>
        <p:spPr>
          <a:xfrm>
            <a:off x="457200" y="1935480"/>
            <a:ext cx="8229600" cy="4084320"/>
          </a:xfrm>
        </p:spPr>
        <p:txBody>
          <a:bodyPr>
            <a:normAutofit/>
          </a:bodyPr>
          <a:lstStyle/>
          <a:p>
            <a:pPr algn="just"/>
            <a:r>
              <a:rPr lang="en-US" b="1" dirty="0"/>
              <a:t>2,484 charges filed</a:t>
            </a:r>
          </a:p>
          <a:p>
            <a:pPr algn="just"/>
            <a:r>
              <a:rPr lang="en-US" b="1" dirty="0"/>
              <a:t>Slight increase from FY 2017 (2,376)</a:t>
            </a:r>
          </a:p>
          <a:p>
            <a:pPr algn="just"/>
            <a:r>
              <a:rPr lang="en-US" b="1" dirty="0"/>
              <a:t>Consistent with numbers since FY 2015</a:t>
            </a:r>
          </a:p>
          <a:p>
            <a:pPr algn="just"/>
            <a:r>
              <a:rPr lang="en-US" b="1" dirty="0"/>
              <a:t>Sex discrimination took over top </a:t>
            </a:r>
            <a:r>
              <a:rPr lang="en-US" b="1" dirty="0" smtClean="0"/>
              <a:t>spot</a:t>
            </a:r>
            <a:endParaRPr lang="en-US" b="1" dirty="0"/>
          </a:p>
        </p:txBody>
      </p:sp>
      <p:sp>
        <p:nvSpPr>
          <p:cNvPr id="6" name="Slide Number Placeholder 5"/>
          <p:cNvSpPr>
            <a:spLocks noGrp="1"/>
          </p:cNvSpPr>
          <p:nvPr>
            <p:ph type="sldNum" sz="quarter" idx="12"/>
          </p:nvPr>
        </p:nvSpPr>
        <p:spPr/>
        <p:txBody>
          <a:bodyPr/>
          <a:lstStyle/>
          <a:p>
            <a:fld id="{1CE67DDA-9476-4FD7-BCD2-E9539DCC6C44}" type="slidenum">
              <a:rPr lang="en-US" smtClean="0"/>
              <a:pPr/>
              <a:t>6</a:t>
            </a:fld>
            <a:endParaRPr 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t="2527"/>
          <a:stretch>
            <a:fillRect/>
          </a:stretch>
        </p:blipFill>
        <p:spPr bwMode="auto">
          <a:xfrm>
            <a:off x="5714998" y="4343400"/>
            <a:ext cx="2115557" cy="2063071"/>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4341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980944"/>
            <a:ext cx="7772400" cy="1362456"/>
          </a:xfrm>
        </p:spPr>
        <p:txBody>
          <a:bodyPr/>
          <a:lstStyle/>
          <a:p>
            <a:pPr algn="ctr"/>
            <a:r>
              <a:rPr lang="en-US" sz="9600" dirty="0" smtClean="0">
                <a:solidFill>
                  <a:schemeClr val="tx1"/>
                </a:solidFill>
              </a:rPr>
              <a:t>Federal Law</a:t>
            </a:r>
            <a:endParaRPr lang="en-US" sz="9600" dirty="0">
              <a:solidFill>
                <a:schemeClr val="tx1"/>
              </a:solidFill>
            </a:endParaRPr>
          </a:p>
        </p:txBody>
      </p:sp>
      <p:sp>
        <p:nvSpPr>
          <p:cNvPr id="6" name="Slide Number Placeholder 5"/>
          <p:cNvSpPr>
            <a:spLocks noGrp="1"/>
          </p:cNvSpPr>
          <p:nvPr>
            <p:ph type="sldNum" sz="quarter" idx="12"/>
          </p:nvPr>
        </p:nvSpPr>
        <p:spPr/>
        <p:txBody>
          <a:bodyPr/>
          <a:lstStyle/>
          <a:p>
            <a:fld id="{1CE67DDA-9476-4FD7-BCD2-E9539DCC6C44}" type="slidenum">
              <a:rPr lang="en-US" smtClean="0"/>
              <a:pPr/>
              <a:t>7</a:t>
            </a:fld>
            <a:endParaRPr lang="en-US"/>
          </a:p>
        </p:txBody>
      </p:sp>
    </p:spTree>
    <p:extLst>
      <p:ext uri="{BB962C8B-B14F-4D97-AF65-F5344CB8AC3E}">
        <p14:creationId xmlns:p14="http://schemas.microsoft.com/office/powerpoint/2010/main" xmlns="" val="120775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Salary Threshold</a:t>
            </a:r>
            <a:endParaRPr lang="en-US" b="1" dirty="0"/>
          </a:p>
        </p:txBody>
      </p:sp>
      <p:sp>
        <p:nvSpPr>
          <p:cNvPr id="3" name="Content Placeholder 2"/>
          <p:cNvSpPr>
            <a:spLocks noGrp="1"/>
          </p:cNvSpPr>
          <p:nvPr>
            <p:ph idx="1"/>
          </p:nvPr>
        </p:nvSpPr>
        <p:spPr>
          <a:xfrm>
            <a:off x="457200" y="1935480"/>
            <a:ext cx="8229600" cy="4084320"/>
          </a:xfrm>
        </p:spPr>
        <p:txBody>
          <a:bodyPr>
            <a:normAutofit fontScale="92500" lnSpcReduction="20000"/>
          </a:bodyPr>
          <a:lstStyle/>
          <a:p>
            <a:r>
              <a:rPr lang="en-US" b="1" dirty="0" smtClean="0"/>
              <a:t>Effective January 1, 2020, salary </a:t>
            </a:r>
            <a:r>
              <a:rPr lang="en-US" b="1" dirty="0"/>
              <a:t>threshold </a:t>
            </a:r>
            <a:r>
              <a:rPr lang="en-US" b="1" dirty="0" smtClean="0"/>
              <a:t>for “white collar” exemptions will rise from </a:t>
            </a:r>
            <a:r>
              <a:rPr lang="en-US" b="1" dirty="0"/>
              <a:t>$455 ($23,660 a year) to </a:t>
            </a:r>
            <a:r>
              <a:rPr lang="en-US" b="1" dirty="0" smtClean="0"/>
              <a:t>$684 </a:t>
            </a:r>
            <a:r>
              <a:rPr lang="en-US" b="1" dirty="0"/>
              <a:t>($</a:t>
            </a:r>
            <a:r>
              <a:rPr lang="en-US" b="1" dirty="0" smtClean="0"/>
              <a:t>35,568 </a:t>
            </a:r>
            <a:r>
              <a:rPr lang="en-US" b="1" dirty="0"/>
              <a:t>a </a:t>
            </a:r>
            <a:r>
              <a:rPr lang="en-US" b="1" dirty="0" smtClean="0"/>
              <a:t>year)</a:t>
            </a:r>
          </a:p>
          <a:p>
            <a:r>
              <a:rPr lang="en-US" b="1" dirty="0" smtClean="0"/>
              <a:t>New </a:t>
            </a:r>
            <a:r>
              <a:rPr lang="en-US" b="1" dirty="0"/>
              <a:t>minimum compensation for HCEs will increase only from $100,000 to $</a:t>
            </a:r>
            <a:r>
              <a:rPr lang="en-US" b="1" dirty="0" smtClean="0"/>
              <a:t>107,432; does not apply in CT</a:t>
            </a:r>
          </a:p>
          <a:p>
            <a:r>
              <a:rPr lang="en-US" b="1" dirty="0" smtClean="0"/>
              <a:t>May include annual nondiscretionary </a:t>
            </a:r>
            <a:r>
              <a:rPr lang="en-US" b="1" dirty="0"/>
              <a:t>compensation, including commissions, to satisfy up to 10% of </a:t>
            </a:r>
            <a:r>
              <a:rPr lang="en-US" b="1" dirty="0" smtClean="0"/>
              <a:t>new </a:t>
            </a:r>
            <a:r>
              <a:rPr lang="en-US" b="1" dirty="0"/>
              <a:t>standard salary level</a:t>
            </a:r>
            <a:endParaRPr lang="en-US" b="1" dirty="0" smtClean="0"/>
          </a:p>
          <a:p>
            <a:pPr lvl="1"/>
            <a:r>
              <a:rPr lang="en-US" b="1" dirty="0" smtClean="0"/>
              <a:t>Allows for </a:t>
            </a:r>
            <a:r>
              <a:rPr lang="en-US" b="1" dirty="0"/>
              <a:t>catch-up payment at years-end, up to 10% of </a:t>
            </a:r>
            <a:r>
              <a:rPr lang="en-US" b="1" dirty="0" smtClean="0"/>
              <a:t>standard </a:t>
            </a:r>
            <a:r>
              <a:rPr lang="en-US" b="1" dirty="0"/>
              <a:t>salary level (i.e., $3,556.80), if </a:t>
            </a:r>
            <a:r>
              <a:rPr lang="en-US" b="1" dirty="0" smtClean="0"/>
              <a:t>employee </a:t>
            </a:r>
            <a:r>
              <a:rPr lang="en-US" b="1" dirty="0"/>
              <a:t>has not earned sufficient nondiscretionary pay to satisfy </a:t>
            </a:r>
            <a:r>
              <a:rPr lang="en-US" b="1" dirty="0" smtClean="0"/>
              <a:t>threshold</a:t>
            </a:r>
          </a:p>
          <a:p>
            <a:r>
              <a:rPr lang="en-US" b="1" dirty="0" smtClean="0"/>
              <a:t>No automatic increases</a:t>
            </a:r>
          </a:p>
          <a:p>
            <a:endParaRPr lang="en-US" b="1" dirty="0" smtClean="0"/>
          </a:p>
          <a:p>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8</a:t>
            </a:fld>
            <a:endParaRPr lang="en-US"/>
          </a:p>
        </p:txBody>
      </p:sp>
      <p:sp>
        <p:nvSpPr>
          <p:cNvPr id="4" name="AutoShape 2" descr="https://shrm-res.cloudinary.com/image/upload/c_crop,h_3153,w_5612,x_0,y_591/w_auto:100,w_690,q_auto,f_auto/v1/Legal%20and%20Compliance/LGBT_flag_gavel_vxo6q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lgbt title v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91759">
            <a:off x="-1481524" y="6028002"/>
            <a:ext cx="5247015" cy="2562019"/>
          </a:xfrm>
          <a:prstGeom prst="rect">
            <a:avLst/>
          </a:prstGeom>
        </p:spPr>
      </p:pic>
    </p:spTree>
    <p:extLst>
      <p:ext uri="{BB962C8B-B14F-4D97-AF65-F5344CB8AC3E}">
        <p14:creationId xmlns:p14="http://schemas.microsoft.com/office/powerpoint/2010/main" xmlns="" val="75747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txBody>
          <a:bodyPr>
            <a:normAutofit fontScale="90000"/>
          </a:bodyPr>
          <a:lstStyle/>
          <a:p>
            <a:r>
              <a:rPr lang="en-US" b="1" dirty="0" smtClean="0"/>
              <a:t>Workplace Wellness Programs</a:t>
            </a:r>
            <a:endParaRPr lang="en-US" b="1" dirty="0"/>
          </a:p>
        </p:txBody>
      </p:sp>
      <p:sp>
        <p:nvSpPr>
          <p:cNvPr id="3" name="Content Placeholder 2"/>
          <p:cNvSpPr>
            <a:spLocks noGrp="1"/>
          </p:cNvSpPr>
          <p:nvPr>
            <p:ph idx="1"/>
          </p:nvPr>
        </p:nvSpPr>
        <p:spPr>
          <a:xfrm>
            <a:off x="457200" y="1935480"/>
            <a:ext cx="8229600" cy="4084320"/>
          </a:xfrm>
        </p:spPr>
        <p:txBody>
          <a:bodyPr>
            <a:normAutofit fontScale="92500"/>
          </a:bodyPr>
          <a:lstStyle/>
          <a:p>
            <a:r>
              <a:rPr lang="en-US" b="1" dirty="0" smtClean="0"/>
              <a:t>January 2019: EEOC rescinded regulations allowing employers to use incentive </a:t>
            </a:r>
            <a:r>
              <a:rPr lang="en-US" b="1" dirty="0"/>
              <a:t>or penalty of up to </a:t>
            </a:r>
            <a:r>
              <a:rPr lang="en-US" b="1" dirty="0" smtClean="0"/>
              <a:t>30% </a:t>
            </a:r>
            <a:r>
              <a:rPr lang="en-US" b="1" dirty="0"/>
              <a:t>of </a:t>
            </a:r>
            <a:r>
              <a:rPr lang="en-US" b="1" dirty="0" smtClean="0"/>
              <a:t>cost </a:t>
            </a:r>
            <a:r>
              <a:rPr lang="en-US" b="1" dirty="0"/>
              <a:t>of </a:t>
            </a:r>
            <a:r>
              <a:rPr lang="en-US" b="1" dirty="0" smtClean="0"/>
              <a:t>self </a:t>
            </a:r>
            <a:r>
              <a:rPr lang="en-US" b="1" dirty="0"/>
              <a:t>coverage to encourage participation in </a:t>
            </a:r>
            <a:r>
              <a:rPr lang="en-US" b="1" dirty="0" smtClean="0"/>
              <a:t>employer-sponsored </a:t>
            </a:r>
            <a:r>
              <a:rPr lang="en-US" b="1" dirty="0"/>
              <a:t>wellness </a:t>
            </a:r>
            <a:r>
              <a:rPr lang="en-US" b="1" dirty="0" smtClean="0"/>
              <a:t>programs </a:t>
            </a:r>
            <a:r>
              <a:rPr lang="en-US" b="1" dirty="0"/>
              <a:t>without rendering </a:t>
            </a:r>
            <a:r>
              <a:rPr lang="en-US" b="1" dirty="0" smtClean="0"/>
              <a:t>program </a:t>
            </a:r>
            <a:r>
              <a:rPr lang="en-US" b="1" dirty="0"/>
              <a:t>“involuntary” in violation of federal </a:t>
            </a:r>
            <a:r>
              <a:rPr lang="en-US" b="1" dirty="0" smtClean="0"/>
              <a:t>statutes</a:t>
            </a:r>
          </a:p>
          <a:p>
            <a:r>
              <a:rPr lang="en-US" b="1" dirty="0" smtClean="0"/>
              <a:t>What now?  </a:t>
            </a:r>
          </a:p>
          <a:p>
            <a:pPr lvl="1"/>
            <a:r>
              <a:rPr lang="en-US" b="1" dirty="0" smtClean="0"/>
              <a:t>Assess your appetite for risk</a:t>
            </a:r>
          </a:p>
          <a:p>
            <a:pPr lvl="1"/>
            <a:r>
              <a:rPr lang="en-US" b="1" dirty="0"/>
              <a:t>Where We Live: https://www.wnpr.org/post/do-employer-sponsored-wellness-programs-violate-employees-privacy</a:t>
            </a:r>
            <a:endParaRPr lang="en-US" b="1" dirty="0" smtClean="0"/>
          </a:p>
          <a:p>
            <a:endParaRPr lang="en-US" b="1" dirty="0" smtClean="0"/>
          </a:p>
        </p:txBody>
      </p:sp>
      <p:sp>
        <p:nvSpPr>
          <p:cNvPr id="6" name="Slide Number Placeholder 5"/>
          <p:cNvSpPr>
            <a:spLocks noGrp="1"/>
          </p:cNvSpPr>
          <p:nvPr>
            <p:ph type="sldNum" sz="quarter" idx="12"/>
          </p:nvPr>
        </p:nvSpPr>
        <p:spPr/>
        <p:txBody>
          <a:bodyPr/>
          <a:lstStyle/>
          <a:p>
            <a:fld id="{1CE67DDA-9476-4FD7-BCD2-E9539DCC6C44}" type="slidenum">
              <a:rPr lang="en-US" smtClean="0"/>
              <a:pPr/>
              <a:t>9</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427" y="5371113"/>
            <a:ext cx="2821373" cy="1410687"/>
          </a:xfrm>
          <a:prstGeom prst="rect">
            <a:avLst/>
          </a:prstGeom>
        </p:spPr>
      </p:pic>
    </p:spTree>
    <p:extLst>
      <p:ext uri="{BB962C8B-B14F-4D97-AF65-F5344CB8AC3E}">
        <p14:creationId xmlns:p14="http://schemas.microsoft.com/office/powerpoint/2010/main" xmlns="" val="3955784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2417</TotalTime>
  <Words>4986</Words>
  <Application>Microsoft Office PowerPoint</Application>
  <PresentationFormat>On-screen Show (4:3)</PresentationFormat>
  <Paragraphs>429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What A Difference  A Year Makes 2019 Employment Law Update</vt:lpstr>
      <vt:lpstr>Anything New This Year?</vt:lpstr>
      <vt:lpstr>FY 2018 Statistics</vt:lpstr>
      <vt:lpstr>EEOC FY2018 </vt:lpstr>
      <vt:lpstr>EEOC FY2018</vt:lpstr>
      <vt:lpstr>CHRO FY2018 </vt:lpstr>
      <vt:lpstr>Federal Law</vt:lpstr>
      <vt:lpstr>Salary Threshold</vt:lpstr>
      <vt:lpstr>Workplace Wellness Programs</vt:lpstr>
      <vt:lpstr>IEP Attendance: Covered Leave</vt:lpstr>
      <vt:lpstr>Connecticut Law</vt:lpstr>
      <vt:lpstr>Minimum Wage</vt:lpstr>
      <vt:lpstr>“Time’s Up Act”</vt:lpstr>
      <vt:lpstr>“Time’s Up Act” - Training</vt:lpstr>
      <vt:lpstr>“Time’s Up Act” - Training</vt:lpstr>
      <vt:lpstr>“Time’s Up Act” - Training</vt:lpstr>
      <vt:lpstr>“Time’s Up Act” - Training</vt:lpstr>
      <vt:lpstr>“Time’s Up Act” – Posting/Notice</vt:lpstr>
      <vt:lpstr>“Time’s Up Act” – Other Changes</vt:lpstr>
      <vt:lpstr>Paid CTFMLA</vt:lpstr>
      <vt:lpstr>Paid CTFMLA (continued)</vt:lpstr>
      <vt:lpstr>Workers’ Compensation for PTSD</vt:lpstr>
      <vt:lpstr>Home Health Non-Competes</vt:lpstr>
      <vt:lpstr>CHRO Guidance re: Pregnancy</vt:lpstr>
      <vt:lpstr>SCOTUS Update</vt:lpstr>
      <vt:lpstr>Exhaustion of Administrative Remedies</vt:lpstr>
      <vt:lpstr>Class Arbitration</vt:lpstr>
      <vt:lpstr>2nd Circuit Update</vt:lpstr>
      <vt:lpstr>Bonuses for Employees on Leave</vt:lpstr>
      <vt:lpstr>Associational Discrimination</vt:lpstr>
      <vt:lpstr>Trending Topics</vt:lpstr>
      <vt:lpstr>Gender Identity Under  Federal Law</vt:lpstr>
      <vt:lpstr>Graduate Student Unions</vt:lpstr>
      <vt:lpstr>Compensating Non-Service Work</vt:lpstr>
      <vt:lpstr>Slide 35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Employment Law Update</dc:title>
  <dc:creator>Meredith Diette</dc:creator>
  <cp:lastModifiedBy>HRLA</cp:lastModifiedBy>
  <cp:revision>559</cp:revision>
  <cp:lastPrinted>2019-09-26T19:56:23Z</cp:lastPrinted>
  <dcterms:created xsi:type="dcterms:W3CDTF">2018-11-12T17:14:37Z</dcterms:created>
  <dcterms:modified xsi:type="dcterms:W3CDTF">2019-10-16T21:21:08Z</dcterms:modified>
</cp:coreProperties>
</file>